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14" r:id="rId1"/>
  </p:sldMasterIdLst>
  <p:notesMasterIdLst>
    <p:notesMasterId r:id="rId61"/>
  </p:notesMasterIdLst>
  <p:sldIdLst>
    <p:sldId id="285" r:id="rId2"/>
    <p:sldId id="257" r:id="rId3"/>
    <p:sldId id="259" r:id="rId4"/>
    <p:sldId id="260" r:id="rId5"/>
    <p:sldId id="261" r:id="rId6"/>
    <p:sldId id="262" r:id="rId7"/>
    <p:sldId id="326" r:id="rId8"/>
    <p:sldId id="293" r:id="rId9"/>
    <p:sldId id="295" r:id="rId10"/>
    <p:sldId id="327" r:id="rId11"/>
    <p:sldId id="328" r:id="rId12"/>
    <p:sldId id="263" r:id="rId13"/>
    <p:sldId id="329" r:id="rId14"/>
    <p:sldId id="264" r:id="rId15"/>
    <p:sldId id="265" r:id="rId16"/>
    <p:sldId id="266" r:id="rId17"/>
    <p:sldId id="330" r:id="rId18"/>
    <p:sldId id="267" r:id="rId19"/>
    <p:sldId id="301" r:id="rId20"/>
    <p:sldId id="270" r:id="rId21"/>
    <p:sldId id="302" r:id="rId22"/>
    <p:sldId id="303" r:id="rId23"/>
    <p:sldId id="304" r:id="rId24"/>
    <p:sldId id="271" r:id="rId25"/>
    <p:sldId id="272" r:id="rId26"/>
    <p:sldId id="305" r:id="rId27"/>
    <p:sldId id="306" r:id="rId28"/>
    <p:sldId id="273" r:id="rId29"/>
    <p:sldId id="307" r:id="rId30"/>
    <p:sldId id="274" r:id="rId31"/>
    <p:sldId id="309" r:id="rId32"/>
    <p:sldId id="310" r:id="rId33"/>
    <p:sldId id="275" r:id="rId34"/>
    <p:sldId id="311" r:id="rId35"/>
    <p:sldId id="276" r:id="rId36"/>
    <p:sldId id="314" r:id="rId37"/>
    <p:sldId id="315" r:id="rId38"/>
    <p:sldId id="277" r:id="rId39"/>
    <p:sldId id="278" r:id="rId40"/>
    <p:sldId id="316" r:id="rId41"/>
    <p:sldId id="287" r:id="rId42"/>
    <p:sldId id="280" r:id="rId43"/>
    <p:sldId id="281" r:id="rId44"/>
    <p:sldId id="291" r:id="rId45"/>
    <p:sldId id="282" r:id="rId46"/>
    <p:sldId id="317" r:id="rId47"/>
    <p:sldId id="318" r:id="rId48"/>
    <p:sldId id="288" r:id="rId49"/>
    <p:sldId id="319" r:id="rId50"/>
    <p:sldId id="320" r:id="rId51"/>
    <p:sldId id="290" r:id="rId52"/>
    <p:sldId id="323" r:id="rId53"/>
    <p:sldId id="324" r:id="rId54"/>
    <p:sldId id="325" r:id="rId55"/>
    <p:sldId id="331" r:id="rId56"/>
    <p:sldId id="297" r:id="rId57"/>
    <p:sldId id="298" r:id="rId58"/>
    <p:sldId id="299" r:id="rId59"/>
    <p:sldId id="300" r:id="rId60"/>
  </p:sldIdLst>
  <p:sldSz cx="9144000" cy="6858000" type="screen4x3"/>
  <p:notesSz cx="6858000" cy="9144000"/>
  <p:embeddedFontLst>
    <p:embeddedFont>
      <p:font typeface="Book Antiqua" pitchFamily="18" charset="0"/>
      <p:regular r:id="rId62"/>
      <p:bold r:id="rId63"/>
      <p:italic r:id="rId64"/>
      <p:boldItalic r:id="rId65"/>
    </p:embeddedFont>
    <p:embeddedFont>
      <p:font typeface="Calibri" pitchFamily="34" charset="0"/>
      <p:regular r:id="rId66"/>
      <p:bold r:id="rId67"/>
      <p:italic r:id="rId68"/>
      <p:boldItalic r:id="rId69"/>
    </p:embeddedFont>
  </p:embeddedFontLst>
  <p:custDataLst>
    <p:tags r:id="rId7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8F26"/>
    <a:srgbClr val="CD4537"/>
    <a:srgbClr val="A47828"/>
    <a:srgbClr val="AC7A20"/>
    <a:srgbClr val="825C18"/>
    <a:srgbClr val="8C631A"/>
    <a:srgbClr val="FFFFFF"/>
    <a:srgbClr val="7010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8" autoAdjust="0"/>
    <p:restoredTop sz="94664" autoAdjust="0"/>
  </p:normalViewPr>
  <p:slideViewPr>
    <p:cSldViewPr snapToGrid="0">
      <p:cViewPr>
        <p:scale>
          <a:sx n="73" d="100"/>
          <a:sy n="73" d="100"/>
        </p:scale>
        <p:origin x="-1482" y="-11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68"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5" Type="http://schemas.openxmlformats.org/officeDocument/2006/relationships/image" Target="../media/image58.wmf"/><Relationship Id="rId4" Type="http://schemas.openxmlformats.org/officeDocument/2006/relationships/image" Target="../media/image5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mn-cs"/>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mn-cs"/>
              </a:defRPr>
            </a:lvl1pPr>
          </a:lstStyle>
          <a:p>
            <a:pPr>
              <a:defRPr/>
            </a:pPr>
            <a:endParaRPr lang="en-US"/>
          </a:p>
        </p:txBody>
      </p:sp>
      <p:sp>
        <p:nvSpPr>
          <p:cNvPr id="768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mn-cs"/>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064E7C5D-0D3D-46DE-88CA-94854224DFB6}" type="slidenum">
              <a:rPr lang="en-US"/>
              <a:pPr>
                <a:defRPr/>
              </a:pPr>
              <a:t>‹#›</a:t>
            </a:fld>
            <a:endParaRPr lang="en-US"/>
          </a:p>
        </p:txBody>
      </p:sp>
    </p:spTree>
    <p:extLst>
      <p:ext uri="{BB962C8B-B14F-4D97-AF65-F5344CB8AC3E}">
        <p14:creationId xmlns:p14="http://schemas.microsoft.com/office/powerpoint/2010/main" val="1558405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Arial" charset="0"/>
            </a:endParaRPr>
          </a:p>
        </p:txBody>
      </p:sp>
      <p:sp>
        <p:nvSpPr>
          <p:cNvPr id="358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83ECD3E-65A3-400E-8FC6-53D1484B21B3}" type="slidenum">
              <a:rPr lang="en-US" altLang="tr-TR" smtClean="0">
                <a:solidFill>
                  <a:srgbClr val="000000"/>
                </a:solidFill>
              </a:rPr>
              <a:pPr eaLnBrk="1" hangingPunct="1">
                <a:defRPr/>
              </a:pPr>
              <a:t>1</a:t>
            </a:fld>
            <a:endParaRPr lang="en-US" altLang="tr-TR"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4118504-4FDA-4A35-828D-00852A8811A0}" type="slidenum">
              <a:rPr lang="en-US" altLang="tr-TR" smtClean="0"/>
              <a:pPr eaLnBrk="1" hangingPunct="1">
                <a:defRPr/>
              </a:pPr>
              <a:t>15</a:t>
            </a:fld>
            <a:endParaRPr lang="en-US" altLang="tr-TR"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332517D-30F1-4B6C-9A17-E30C59FDDDEE}" type="slidenum">
              <a:rPr lang="en-US" altLang="tr-TR" smtClean="0"/>
              <a:pPr eaLnBrk="1" hangingPunct="1">
                <a:defRPr/>
              </a:pPr>
              <a:t>16</a:t>
            </a:fld>
            <a:endParaRPr lang="en-US" altLang="tr-TR"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D0A3BD4-4DEC-4832-B6D4-5D8CC8894C99}" type="slidenum">
              <a:rPr lang="en-US" altLang="tr-TR" smtClean="0"/>
              <a:pPr eaLnBrk="1" hangingPunct="1">
                <a:defRPr/>
              </a:pPr>
              <a:t>18</a:t>
            </a:fld>
            <a:endParaRPr lang="en-US" altLang="tr-TR"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B534883-6022-4FDC-BC65-048E1E3375E7}" type="slidenum">
              <a:rPr lang="en-US" altLang="tr-TR" smtClean="0"/>
              <a:pPr eaLnBrk="1" hangingPunct="1">
                <a:defRPr/>
              </a:pPr>
              <a:t>20</a:t>
            </a:fld>
            <a:endParaRPr lang="en-US" altLang="tr-TR"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DE7F620-A8CE-4B94-9690-560FF418AAA4}" type="slidenum">
              <a:rPr lang="en-US" altLang="tr-TR" smtClean="0"/>
              <a:pPr eaLnBrk="1" hangingPunct="1">
                <a:defRPr/>
              </a:pPr>
              <a:t>24</a:t>
            </a:fld>
            <a:endParaRPr lang="en-US" altLang="tr-TR"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4C100E5-1598-49EF-9860-BEEC9721B22E}" type="slidenum">
              <a:rPr lang="en-US" altLang="tr-TR" smtClean="0"/>
              <a:pPr eaLnBrk="1" hangingPunct="1">
                <a:defRPr/>
              </a:pPr>
              <a:t>25</a:t>
            </a:fld>
            <a:endParaRPr lang="en-US" altLang="tr-TR"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9ECD684-F178-4EF6-A7FD-0D2D385ADE0E}" type="slidenum">
              <a:rPr lang="en-US" altLang="tr-TR" smtClean="0"/>
              <a:pPr eaLnBrk="1" hangingPunct="1">
                <a:defRPr/>
              </a:pPr>
              <a:t>28</a:t>
            </a:fld>
            <a:endParaRPr lang="en-US" altLang="tr-TR"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D97A24A-088F-46BC-B09A-655CFACD2A18}" type="slidenum">
              <a:rPr lang="en-US" altLang="tr-TR" smtClean="0"/>
              <a:pPr eaLnBrk="1" hangingPunct="1">
                <a:defRPr/>
              </a:pPr>
              <a:t>30</a:t>
            </a:fld>
            <a:endParaRPr lang="en-US" altLang="tr-TR"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27E0CC1-4D38-49EC-B492-A0ED59A61082}" type="slidenum">
              <a:rPr lang="en-US" altLang="tr-TR" smtClean="0"/>
              <a:pPr eaLnBrk="1" hangingPunct="1">
                <a:defRPr/>
              </a:pPr>
              <a:t>31</a:t>
            </a:fld>
            <a:endParaRPr lang="en-US" altLang="tr-TR"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600C1BE-27CE-4FE8-A140-E2C98BEE6A2F}" type="slidenum">
              <a:rPr lang="en-US" altLang="tr-TR" smtClean="0"/>
              <a:pPr eaLnBrk="1" hangingPunct="1">
                <a:defRPr/>
              </a:pPr>
              <a:t>33</a:t>
            </a:fld>
            <a:endParaRPr lang="en-US" altLang="tr-TR"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B731141-8522-4490-9687-CD260F888BE6}" type="slidenum">
              <a:rPr lang="en-US" altLang="tr-TR" smtClean="0"/>
              <a:pPr eaLnBrk="1" hangingPunct="1">
                <a:defRPr/>
              </a:pPr>
              <a:t>2</a:t>
            </a:fld>
            <a:endParaRPr lang="en-US" altLang="tr-TR"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A397C9F-B821-4E0C-AB8A-9F4094D67172}" type="slidenum">
              <a:rPr lang="en-US" altLang="tr-TR" smtClean="0"/>
              <a:pPr eaLnBrk="1" hangingPunct="1">
                <a:defRPr/>
              </a:pPr>
              <a:t>35</a:t>
            </a:fld>
            <a:endParaRPr lang="en-US" altLang="tr-TR"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B4332DA-66BC-4F13-B4F3-401D9FB6F86D}" type="slidenum">
              <a:rPr lang="en-US" altLang="tr-TR" smtClean="0"/>
              <a:pPr eaLnBrk="1" hangingPunct="1">
                <a:defRPr/>
              </a:pPr>
              <a:t>36</a:t>
            </a:fld>
            <a:endParaRPr lang="en-US" altLang="tr-TR"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F67DD71-BB88-4F5C-BED9-643737777BC4}" type="slidenum">
              <a:rPr lang="en-US" altLang="tr-TR" smtClean="0"/>
              <a:pPr eaLnBrk="1" hangingPunct="1">
                <a:defRPr/>
              </a:pPr>
              <a:t>38</a:t>
            </a:fld>
            <a:endParaRPr lang="en-US" altLang="tr-TR"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A348137-5393-4A5A-A4BB-790F2C50D663}" type="slidenum">
              <a:rPr lang="en-US" altLang="tr-TR" smtClean="0"/>
              <a:pPr eaLnBrk="1" hangingPunct="1">
                <a:defRPr/>
              </a:pPr>
              <a:t>39</a:t>
            </a:fld>
            <a:endParaRPr lang="en-US" altLang="tr-TR"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B05DB26-9E16-47BC-A08B-E4239D232FF5}" type="slidenum">
              <a:rPr lang="en-US" altLang="tr-TR" smtClean="0"/>
              <a:pPr eaLnBrk="1" hangingPunct="1">
                <a:defRPr/>
              </a:pPr>
              <a:t>41</a:t>
            </a:fld>
            <a:endParaRPr lang="en-US" altLang="tr-TR"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1AFF7B6-3BDD-4239-93A3-2042B8CF1F76}" type="slidenum">
              <a:rPr lang="en-US" altLang="tr-TR" smtClean="0"/>
              <a:pPr eaLnBrk="1" hangingPunct="1">
                <a:defRPr/>
              </a:pPr>
              <a:t>42</a:t>
            </a:fld>
            <a:endParaRPr lang="en-US" altLang="tr-TR"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92E8F00-7A93-4E5C-9F2C-0D3A81992A01}" type="slidenum">
              <a:rPr lang="en-US" altLang="tr-TR" smtClean="0"/>
              <a:pPr eaLnBrk="1" hangingPunct="1">
                <a:defRPr/>
              </a:pPr>
              <a:t>43</a:t>
            </a:fld>
            <a:endParaRPr lang="en-US" altLang="tr-TR"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DC18FAE-7B1A-482E-A602-756230690513}" type="slidenum">
              <a:rPr lang="en-US" altLang="tr-TR" smtClean="0"/>
              <a:pPr eaLnBrk="1" hangingPunct="1">
                <a:defRPr/>
              </a:pPr>
              <a:t>45</a:t>
            </a:fld>
            <a:endParaRPr lang="en-US" altLang="tr-TR"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FAAA058-DDBE-4644-BAF2-376D58F404AB}" type="slidenum">
              <a:rPr lang="en-US" altLang="tr-TR" smtClean="0"/>
              <a:pPr eaLnBrk="1" hangingPunct="1">
                <a:defRPr/>
              </a:pPr>
              <a:t>48</a:t>
            </a:fld>
            <a:endParaRPr lang="en-US" altLang="tr-TR"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282FA6C-9DBD-439A-A0C5-E4D8CA568F5D}" type="slidenum">
              <a:rPr lang="en-US" altLang="tr-TR" smtClean="0"/>
              <a:pPr eaLnBrk="1" hangingPunct="1">
                <a:defRPr/>
              </a:pPr>
              <a:t>51</a:t>
            </a:fld>
            <a:endParaRPr lang="en-US" altLang="tr-TR"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77B4760-82AA-41C5-9E1A-9C3E22351EA4}" type="slidenum">
              <a:rPr lang="en-US" altLang="tr-TR" smtClean="0"/>
              <a:pPr eaLnBrk="1" hangingPunct="1">
                <a:defRPr/>
              </a:pPr>
              <a:t>3</a:t>
            </a:fld>
            <a:endParaRPr lang="en-US" altLang="tr-TR"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0F14801-A9A3-4D26-ACDB-9AC41EEECFCE}" type="slidenum">
              <a:rPr lang="en-US" altLang="tr-TR" smtClean="0"/>
              <a:pPr eaLnBrk="1" hangingPunct="1">
                <a:defRPr/>
              </a:pPr>
              <a:t>4</a:t>
            </a:fld>
            <a:endParaRPr lang="en-US" altLang="tr-TR"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8A47F7B-0D69-471A-AA2D-80C3CE26CE0B}" type="slidenum">
              <a:rPr lang="en-US" altLang="tr-TR" smtClean="0"/>
              <a:pPr eaLnBrk="1" hangingPunct="1">
                <a:defRPr/>
              </a:pPr>
              <a:t>5</a:t>
            </a:fld>
            <a:endParaRPr lang="en-US" altLang="tr-TR"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0E0869B-72F8-499E-A6A8-E08004BCE25F}" type="slidenum">
              <a:rPr lang="en-US" altLang="tr-TR" smtClean="0"/>
              <a:pPr eaLnBrk="1" hangingPunct="1">
                <a:defRPr/>
              </a:pPr>
              <a:t>6</a:t>
            </a:fld>
            <a:endParaRPr lang="en-US" altLang="tr-TR"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9075191-90E1-42E3-8E87-4ED65EE107F9}" type="slidenum">
              <a:rPr lang="en-US" altLang="tr-TR" smtClean="0"/>
              <a:pPr eaLnBrk="1" hangingPunct="1">
                <a:defRPr/>
              </a:pPr>
              <a:t>8</a:t>
            </a:fld>
            <a:endParaRPr lang="en-US" altLang="tr-TR"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D952BDD-AAF0-4437-AF38-4216DED55B8F}" type="slidenum">
              <a:rPr lang="en-US" altLang="tr-TR" smtClean="0"/>
              <a:pPr eaLnBrk="1" hangingPunct="1">
                <a:defRPr/>
              </a:pPr>
              <a:t>12</a:t>
            </a:fld>
            <a:endParaRPr lang="en-US" altLang="tr-TR"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EB8C783-4032-4018-9AA2-7FC12A99C19C}" type="slidenum">
              <a:rPr lang="en-US" altLang="tr-TR" smtClean="0"/>
              <a:pPr eaLnBrk="1" hangingPunct="1">
                <a:defRPr/>
              </a:pPr>
              <a:t>14</a:t>
            </a:fld>
            <a:endParaRPr lang="en-US" altLang="tr-TR"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r>
              <a:rPr lang="en-US"/>
              <a:t>McGraw-Hill/Irwin</a:t>
            </a:r>
            <a:endParaRPr lang="en-US" dirty="0"/>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911AD5EE-E165-4E3B-91EC-3F1FF093E6D3}" type="slidenum">
              <a:rPr lang="en-US"/>
              <a:pPr>
                <a:defRPr/>
              </a:pPr>
              <a:t>‹#›</a:t>
            </a:fld>
            <a:endParaRPr lang="en-US"/>
          </a:p>
        </p:txBody>
      </p:sp>
    </p:spTree>
    <p:extLst>
      <p:ext uri="{BB962C8B-B14F-4D97-AF65-F5344CB8AC3E}">
        <p14:creationId xmlns:p14="http://schemas.microsoft.com/office/powerpoint/2010/main" val="941621892"/>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r>
              <a:rPr lang="en-US"/>
              <a:t>McGraw-Hill/Irwin</a:t>
            </a:r>
            <a:endParaRPr lang="en-US" dirty="0"/>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DE5FC065-7966-4D37-A099-BDDF053F7693}" type="slidenum">
              <a:rPr lang="en-US"/>
              <a:pPr>
                <a:defRPr/>
              </a:pPr>
              <a:t>‹#›</a:t>
            </a:fld>
            <a:endParaRPr lang="en-US"/>
          </a:p>
        </p:txBody>
      </p:sp>
    </p:spTree>
    <p:extLst>
      <p:ext uri="{BB962C8B-B14F-4D97-AF65-F5344CB8AC3E}">
        <p14:creationId xmlns:p14="http://schemas.microsoft.com/office/powerpoint/2010/main" val="66067990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r>
              <a:rPr lang="en-US"/>
              <a:t>McGraw-Hill/Irwin</a:t>
            </a:r>
            <a:endParaRPr lang="en-US" dirty="0"/>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4388BD59-DD71-4C9D-AF9A-431F597AF0C9}" type="slidenum">
              <a:rPr lang="en-US"/>
              <a:pPr>
                <a:defRPr/>
              </a:pPr>
              <a:t>‹#›</a:t>
            </a:fld>
            <a:endParaRPr lang="en-US"/>
          </a:p>
        </p:txBody>
      </p:sp>
    </p:spTree>
    <p:extLst>
      <p:ext uri="{BB962C8B-B14F-4D97-AF65-F5344CB8AC3E}">
        <p14:creationId xmlns:p14="http://schemas.microsoft.com/office/powerpoint/2010/main" val="2798059416"/>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McGraw-Hill/Irwin</a:t>
            </a:r>
          </a:p>
        </p:txBody>
      </p:sp>
      <p:sp>
        <p:nvSpPr>
          <p:cNvPr id="4" name="Footer Placeholder 4"/>
          <p:cNvSpPr>
            <a:spLocks noGrp="1"/>
          </p:cNvSpPr>
          <p:nvPr>
            <p:ph type="ftr" sz="quarter" idx="11"/>
          </p:nvPr>
        </p:nvSpPr>
        <p:spPr/>
        <p:txBody>
          <a:bodyPr/>
          <a:lstStyle>
            <a:lvl1pPr>
              <a:defRPr>
                <a:cs typeface="+mn-cs"/>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FA6039-9CC9-465E-86B5-93322DC3832F}" type="slidenum">
              <a:rPr lang="en-US"/>
              <a:pPr>
                <a:defRPr/>
              </a:pPr>
              <a:t>‹#›</a:t>
            </a:fld>
            <a:endParaRPr lang="en-US" dirty="0"/>
          </a:p>
        </p:txBody>
      </p:sp>
    </p:spTree>
    <p:extLst>
      <p:ext uri="{BB962C8B-B14F-4D97-AF65-F5344CB8AC3E}">
        <p14:creationId xmlns:p14="http://schemas.microsoft.com/office/powerpoint/2010/main" val="2113196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r"/>
            <a:fld id="{CD5245D0-F39E-4F7E-B149-A82E40A0906A}" type="slidenum">
              <a:rPr lang="en-US" sz="1200">
                <a:solidFill>
                  <a:srgbClr val="FFFFFF"/>
                </a:solidFill>
              </a:rPr>
              <a:pPr algn="r"/>
              <a:t>‹#›</a:t>
            </a:fld>
            <a:r>
              <a:rPr lang="en-US" sz="1200">
                <a:solidFill>
                  <a:srgbClr val="FFFFFF"/>
                </a:solidFill>
              </a:rPr>
              <a:t> </a:t>
            </a:r>
          </a:p>
        </p:txBody>
      </p:sp>
      <p:sp>
        <p:nvSpPr>
          <p:cNvPr id="6" name="Rectangle 5"/>
          <p:cNvSpPr>
            <a:spLocks noChangeArrowheads="1"/>
          </p:cNvSpPr>
          <p:nvPr userDrawn="1"/>
        </p:nvSpPr>
        <p:spPr bwMode="auto">
          <a:xfrm>
            <a:off x="0" y="6623050"/>
            <a:ext cx="84201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900">
                <a:solidFill>
                  <a:srgbClr val="EEECE1"/>
                </a:solidFill>
              </a:rPr>
              <a:t>© 2015 Pearson Education, Inc.</a:t>
            </a:r>
          </a:p>
        </p:txBody>
      </p:sp>
      <p:sp>
        <p:nvSpPr>
          <p:cNvPr id="7" name="Rectangle 11"/>
          <p:cNvSpPr>
            <a:spLocks noChangeArrowheads="1"/>
          </p:cNvSpPr>
          <p:nvPr userDrawn="1"/>
        </p:nvSpPr>
        <p:spPr bwMode="auto">
          <a:xfrm>
            <a:off x="0" y="0"/>
            <a:ext cx="9148763" cy="639763"/>
          </a:xfrm>
          <a:prstGeom prst="rect">
            <a:avLst/>
          </a:prstGeom>
          <a:solidFill>
            <a:srgbClr val="89B8CF"/>
          </a:solidFill>
          <a:ln>
            <a:noFill/>
          </a:ln>
          <a:extLst>
            <a:ext uri="{91240B29-F687-4F45-9708-019B960494DF}">
              <a14:hiddenLine xmlns:a14="http://schemas.microsoft.com/office/drawing/2010/main" w="38100" cap="rnd">
                <a:solidFill>
                  <a:srgbClr val="000000"/>
                </a:solidFill>
                <a:miter lim="800000"/>
                <a:headEnd/>
                <a:tailEnd/>
              </a14:hiddenLine>
            </a:ext>
          </a:extLst>
        </p:spPr>
        <p:txBody>
          <a:bodyPr anchor="ctr">
            <a:spAutoFit/>
          </a:bodyPr>
          <a:lstStyle/>
          <a:p>
            <a:pPr algn="ctr">
              <a:lnSpc>
                <a:spcPts val="2400"/>
              </a:lnSpc>
            </a:pPr>
            <a:endParaRPr lang="tr-TR" b="1">
              <a:solidFill>
                <a:srgbClr val="7B0046"/>
              </a:solidFill>
            </a:endParaRPr>
          </a:p>
        </p:txBody>
      </p:sp>
      <p:cxnSp>
        <p:nvCxnSpPr>
          <p:cNvPr id="8" name="Straight Connector 16"/>
          <p:cNvCxnSpPr/>
          <p:nvPr userDrawn="1"/>
        </p:nvCxnSpPr>
        <p:spPr bwMode="auto">
          <a:xfrm>
            <a:off x="0" y="639763"/>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5"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sp>
        <p:nvSpPr>
          <p:cNvPr id="9" name="Text Placeholder 8"/>
          <p:cNvSpPr>
            <a:spLocks noGrp="1"/>
          </p:cNvSpPr>
          <p:nvPr>
            <p:ph type="body" sz="quarter" idx="11"/>
          </p:nvPr>
        </p:nvSpPr>
        <p:spPr>
          <a:xfrm>
            <a:off x="152400" y="838200"/>
            <a:ext cx="8839200" cy="5638800"/>
          </a:xfrm>
          <a:prstGeom prst="rect">
            <a:avLst/>
          </a:prstGeom>
        </p:spPr>
        <p:txBody>
          <a:bodyPr/>
          <a:lstStyle>
            <a:lvl1pPr marL="0" indent="0">
              <a:spcBef>
                <a:spcPts val="600"/>
              </a:spcBef>
              <a:defRPr sz="2200" i="0" baseline="0"/>
            </a:lvl1pPr>
          </a:lstStyle>
          <a:p>
            <a:pPr lvl="0"/>
            <a:r>
              <a:rPr lang="tr-TR" smtClean="0"/>
              <a:t>Asıl metin stillerini düzenlemek için tıklatın</a:t>
            </a:r>
          </a:p>
        </p:txBody>
      </p:sp>
    </p:spTree>
    <p:extLst>
      <p:ext uri="{BB962C8B-B14F-4D97-AF65-F5344CB8AC3E}">
        <p14:creationId xmlns:p14="http://schemas.microsoft.com/office/powerpoint/2010/main" val="693395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with figure">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r"/>
            <a:fld id="{E7C0E405-5756-4FC3-A783-F6D0FF586E21}" type="slidenum">
              <a:rPr lang="en-US" sz="1200">
                <a:solidFill>
                  <a:srgbClr val="FFFFFF"/>
                </a:solidFill>
              </a:rPr>
              <a:pPr algn="r"/>
              <a:t>‹#›</a:t>
            </a:fld>
            <a:r>
              <a:rPr lang="en-US" sz="1200">
                <a:solidFill>
                  <a:srgbClr val="FFFFFF"/>
                </a:solidFill>
              </a:rPr>
              <a:t> </a:t>
            </a:r>
          </a:p>
        </p:txBody>
      </p:sp>
      <p:sp>
        <p:nvSpPr>
          <p:cNvPr id="8" name="Rectangle 5"/>
          <p:cNvSpPr>
            <a:spLocks noChangeArrowheads="1"/>
          </p:cNvSpPr>
          <p:nvPr userDrawn="1"/>
        </p:nvSpPr>
        <p:spPr bwMode="auto">
          <a:xfrm>
            <a:off x="0" y="6623050"/>
            <a:ext cx="84201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900">
                <a:solidFill>
                  <a:srgbClr val="EEECE1"/>
                </a:solidFill>
              </a:rPr>
              <a:t>© 2015 Pearson Education, Inc.</a:t>
            </a:r>
          </a:p>
        </p:txBody>
      </p:sp>
      <p:sp>
        <p:nvSpPr>
          <p:cNvPr id="10" name="Rectangle 11"/>
          <p:cNvSpPr>
            <a:spLocks noChangeArrowheads="1"/>
          </p:cNvSpPr>
          <p:nvPr userDrawn="1"/>
        </p:nvSpPr>
        <p:spPr bwMode="auto">
          <a:xfrm>
            <a:off x="0" y="0"/>
            <a:ext cx="9148763" cy="639763"/>
          </a:xfrm>
          <a:prstGeom prst="rect">
            <a:avLst/>
          </a:prstGeom>
          <a:solidFill>
            <a:srgbClr val="89B8CF"/>
          </a:solidFill>
          <a:ln>
            <a:noFill/>
          </a:ln>
          <a:extLst>
            <a:ext uri="{91240B29-F687-4F45-9708-019B960494DF}">
              <a14:hiddenLine xmlns:a14="http://schemas.microsoft.com/office/drawing/2010/main" w="38100" cap="rnd">
                <a:solidFill>
                  <a:srgbClr val="000000"/>
                </a:solidFill>
                <a:miter lim="800000"/>
                <a:headEnd/>
                <a:tailEnd/>
              </a14:hiddenLine>
            </a:ext>
          </a:extLst>
        </p:spPr>
        <p:txBody>
          <a:bodyPr anchor="ctr">
            <a:spAutoFit/>
          </a:bodyPr>
          <a:lstStyle/>
          <a:p>
            <a:pPr algn="ctr">
              <a:lnSpc>
                <a:spcPts val="2400"/>
              </a:lnSpc>
            </a:pPr>
            <a:endParaRPr lang="tr-TR" b="1">
              <a:solidFill>
                <a:srgbClr val="7B0046"/>
              </a:solidFill>
            </a:endParaRPr>
          </a:p>
        </p:txBody>
      </p:sp>
      <p:cxnSp>
        <p:nvCxnSpPr>
          <p:cNvPr id="11" name="Straight Connector 16"/>
          <p:cNvCxnSpPr/>
          <p:nvPr userDrawn="1"/>
        </p:nvCxnSpPr>
        <p:spPr bwMode="auto">
          <a:xfrm>
            <a:off x="0" y="639763"/>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6" name="Title 5"/>
          <p:cNvSpPr>
            <a:spLocks noGrp="1"/>
          </p:cNvSpPr>
          <p:nvPr>
            <p:ph type="title"/>
          </p:nvPr>
        </p:nvSpPr>
        <p:spPr>
          <a:xfrm>
            <a:off x="0" y="0"/>
            <a:ext cx="9148764"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sp>
        <p:nvSpPr>
          <p:cNvPr id="9" name="Text Placeholder 8"/>
          <p:cNvSpPr>
            <a:spLocks noGrp="1"/>
          </p:cNvSpPr>
          <p:nvPr>
            <p:ph type="body" sz="quarter" idx="11"/>
          </p:nvPr>
        </p:nvSpPr>
        <p:spPr>
          <a:xfrm>
            <a:off x="152400" y="838200"/>
            <a:ext cx="3962400" cy="5638800"/>
          </a:xfrm>
          <a:prstGeom prst="rect">
            <a:avLst/>
          </a:prstGeom>
        </p:spPr>
        <p:txBody>
          <a:bodyPr/>
          <a:lstStyle>
            <a:lvl1pPr marL="0" indent="0">
              <a:spcBef>
                <a:spcPts val="600"/>
              </a:spcBef>
              <a:defRPr sz="2200" i="0" baseline="0"/>
            </a:lvl1pPr>
          </a:lstStyle>
          <a:p>
            <a:pPr lvl="0"/>
            <a:r>
              <a:rPr lang="tr-TR" smtClean="0"/>
              <a:t>Asıl metin stillerini düzenlemek için tıklatın</a:t>
            </a:r>
          </a:p>
        </p:txBody>
      </p:sp>
      <p:sp>
        <p:nvSpPr>
          <p:cNvPr id="5" name="Text Placeholder 4"/>
          <p:cNvSpPr>
            <a:spLocks noGrp="1"/>
          </p:cNvSpPr>
          <p:nvPr>
            <p:ph type="body" sz="quarter" idx="12"/>
          </p:nvPr>
        </p:nvSpPr>
        <p:spPr>
          <a:xfrm>
            <a:off x="5867400" y="5562600"/>
            <a:ext cx="2290763" cy="449263"/>
          </a:xfrm>
          <a:prstGeom prst="rect">
            <a:avLst/>
          </a:prstGeom>
        </p:spPr>
        <p:txBody>
          <a:bodyPr/>
          <a:lstStyle>
            <a:lvl1pPr marL="0" indent="0">
              <a:spcBef>
                <a:spcPts val="600"/>
              </a:spcBef>
              <a:defRPr sz="1600" i="0"/>
            </a:lvl1pPr>
          </a:lstStyle>
          <a:p>
            <a:pPr lvl="0"/>
            <a:r>
              <a:rPr lang="tr-TR" smtClean="0"/>
              <a:t>Asıl metin stillerini düzenlemek için tıklatın</a:t>
            </a:r>
          </a:p>
        </p:txBody>
      </p:sp>
      <p:sp>
        <p:nvSpPr>
          <p:cNvPr id="13" name="Text Placeholder 4"/>
          <p:cNvSpPr>
            <a:spLocks noGrp="1"/>
          </p:cNvSpPr>
          <p:nvPr>
            <p:ph type="body" sz="quarter" idx="13"/>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tr-TR" smtClean="0"/>
              <a:t>Asıl metin stillerini düzenlemek için tıklatın</a:t>
            </a:r>
          </a:p>
        </p:txBody>
      </p:sp>
    </p:spTree>
    <p:extLst>
      <p:ext uri="{BB962C8B-B14F-4D97-AF65-F5344CB8AC3E}">
        <p14:creationId xmlns:p14="http://schemas.microsoft.com/office/powerpoint/2010/main" val="3701121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TC">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r"/>
            <a:fld id="{19FEA3E8-BF74-4931-9CE6-82F57E8DA2FB}" type="slidenum">
              <a:rPr lang="en-US" sz="1200">
                <a:solidFill>
                  <a:srgbClr val="FFFFFF"/>
                </a:solidFill>
              </a:rPr>
              <a:pPr algn="r"/>
              <a:t>‹#›</a:t>
            </a:fld>
            <a:r>
              <a:rPr lang="en-US" sz="1200">
                <a:solidFill>
                  <a:srgbClr val="FFFFFF"/>
                </a:solidFill>
              </a:rPr>
              <a:t> </a:t>
            </a:r>
          </a:p>
        </p:txBody>
      </p:sp>
      <p:sp>
        <p:nvSpPr>
          <p:cNvPr id="6" name="Rectangle 5"/>
          <p:cNvSpPr>
            <a:spLocks noChangeArrowheads="1"/>
          </p:cNvSpPr>
          <p:nvPr userDrawn="1"/>
        </p:nvSpPr>
        <p:spPr bwMode="auto">
          <a:xfrm>
            <a:off x="0" y="6623050"/>
            <a:ext cx="84201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900">
                <a:solidFill>
                  <a:srgbClr val="EEECE1"/>
                </a:solidFill>
              </a:rPr>
              <a:t>© 2015 Pearson Education, Inc.</a:t>
            </a:r>
          </a:p>
        </p:txBody>
      </p:sp>
      <p:sp>
        <p:nvSpPr>
          <p:cNvPr id="7" name="Rectangle 11"/>
          <p:cNvSpPr>
            <a:spLocks noChangeArrowheads="1"/>
          </p:cNvSpPr>
          <p:nvPr userDrawn="1"/>
        </p:nvSpPr>
        <p:spPr bwMode="auto">
          <a:xfrm>
            <a:off x="1676400" y="0"/>
            <a:ext cx="7472363" cy="639763"/>
          </a:xfrm>
          <a:prstGeom prst="rect">
            <a:avLst/>
          </a:prstGeom>
          <a:solidFill>
            <a:srgbClr val="89B8CF"/>
          </a:solidFill>
          <a:ln>
            <a:noFill/>
          </a:ln>
          <a:extLst>
            <a:ext uri="{91240B29-F687-4F45-9708-019B960494DF}">
              <a14:hiddenLine xmlns:a14="http://schemas.microsoft.com/office/drawing/2010/main" w="38100" cap="rnd">
                <a:solidFill>
                  <a:srgbClr val="000000"/>
                </a:solidFill>
                <a:miter lim="800000"/>
                <a:headEnd/>
                <a:tailEnd/>
              </a14:hiddenLine>
            </a:ext>
          </a:extLst>
        </p:spPr>
        <p:txBody>
          <a:bodyPr anchor="ctr">
            <a:spAutoFit/>
          </a:bodyPr>
          <a:lstStyle/>
          <a:p>
            <a:pPr algn="ctr">
              <a:lnSpc>
                <a:spcPts val="2400"/>
              </a:lnSpc>
            </a:pPr>
            <a:endParaRPr lang="tr-TR" b="1">
              <a:solidFill>
                <a:srgbClr val="7B0046"/>
              </a:solidFill>
            </a:endParaRPr>
          </a:p>
        </p:txBody>
      </p:sp>
      <p:cxnSp>
        <p:nvCxnSpPr>
          <p:cNvPr id="8" name="Straight Connector 16"/>
          <p:cNvCxnSpPr/>
          <p:nvPr userDrawn="1"/>
        </p:nvCxnSpPr>
        <p:spPr bwMode="auto">
          <a:xfrm>
            <a:off x="1689100" y="639763"/>
            <a:ext cx="74549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Rectangle 5"/>
          <p:cNvSpPr>
            <a:spLocks noChangeArrowheads="1"/>
          </p:cNvSpPr>
          <p:nvPr userDrawn="1"/>
        </p:nvSpPr>
        <p:spPr bwMode="auto">
          <a:xfrm>
            <a:off x="0" y="31750"/>
            <a:ext cx="1665288" cy="627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lnSpc>
                <a:spcPts val="1800"/>
              </a:lnSpc>
            </a:pPr>
            <a:r>
              <a:rPr lang="en-US" sz="2200">
                <a:solidFill>
                  <a:srgbClr val="B10C2D"/>
                </a:solidFill>
              </a:rPr>
              <a:t>Making</a:t>
            </a:r>
            <a:br>
              <a:rPr lang="en-US" sz="2200">
                <a:solidFill>
                  <a:srgbClr val="B10C2D"/>
                </a:solidFill>
              </a:rPr>
            </a:br>
            <a:r>
              <a:rPr lang="en-US">
                <a:solidFill>
                  <a:srgbClr val="000000"/>
                </a:solidFill>
              </a:rPr>
              <a:t>the</a:t>
            </a:r>
            <a:br>
              <a:rPr lang="en-US">
                <a:solidFill>
                  <a:srgbClr val="000000"/>
                </a:solidFill>
              </a:rPr>
            </a:br>
            <a:r>
              <a:rPr lang="en-US" sz="2200">
                <a:solidFill>
                  <a:srgbClr val="B10C2D"/>
                </a:solidFill>
              </a:rPr>
              <a:t>Connection</a:t>
            </a:r>
          </a:p>
        </p:txBody>
      </p:sp>
      <p:sp>
        <p:nvSpPr>
          <p:cNvPr id="10" name="Line 4"/>
          <p:cNvSpPr>
            <a:spLocks noChangeShapeType="1"/>
          </p:cNvSpPr>
          <p:nvPr userDrawn="1"/>
        </p:nvSpPr>
        <p:spPr bwMode="auto">
          <a:xfrm>
            <a:off x="1689100" y="0"/>
            <a:ext cx="0" cy="771525"/>
          </a:xfrm>
          <a:prstGeom prst="line">
            <a:avLst/>
          </a:prstGeom>
          <a:noFill/>
          <a:ln w="38100">
            <a:solidFill>
              <a:schemeClr val="accent2">
                <a:lumMod val="75000"/>
              </a:schemeClr>
            </a:solidFill>
            <a:round/>
            <a:headEnd/>
            <a:tailEnd/>
          </a:ln>
          <a:extLst/>
        </p:spPr>
        <p:txBody>
          <a:bodyPr/>
          <a:lstStyle/>
          <a:p>
            <a:pPr fontAlgn="auto">
              <a:spcBef>
                <a:spcPts val="0"/>
              </a:spcBef>
              <a:spcAft>
                <a:spcPts val="0"/>
              </a:spcAft>
              <a:defRPr/>
            </a:pPr>
            <a:endParaRPr lang="en-US">
              <a:solidFill>
                <a:prstClr val="black"/>
              </a:solidFill>
              <a:latin typeface="Calibri"/>
            </a:endParaRPr>
          </a:p>
        </p:txBody>
      </p:sp>
      <p:sp>
        <p:nvSpPr>
          <p:cNvPr id="11" name="Line 4"/>
          <p:cNvSpPr>
            <a:spLocks noChangeShapeType="1"/>
          </p:cNvSpPr>
          <p:nvPr userDrawn="1"/>
        </p:nvSpPr>
        <p:spPr bwMode="auto">
          <a:xfrm>
            <a:off x="0" y="771525"/>
            <a:ext cx="1689100" cy="0"/>
          </a:xfrm>
          <a:prstGeom prst="line">
            <a:avLst/>
          </a:prstGeom>
          <a:noFill/>
          <a:ln w="38100">
            <a:solidFill>
              <a:schemeClr val="accent2">
                <a:lumMod val="75000"/>
              </a:schemeClr>
            </a:solidFill>
            <a:round/>
            <a:headEnd/>
            <a:tailEnd/>
          </a:ln>
          <a:extLst/>
        </p:spPr>
        <p:txBody>
          <a:bodyPr/>
          <a:lstStyle/>
          <a:p>
            <a:pPr fontAlgn="auto">
              <a:spcBef>
                <a:spcPts val="0"/>
              </a:spcBef>
              <a:spcAft>
                <a:spcPts val="0"/>
              </a:spcAft>
              <a:defRPr/>
            </a:pPr>
            <a:endParaRPr lang="en-US">
              <a:solidFill>
                <a:prstClr val="black"/>
              </a:solidFill>
              <a:latin typeface="Calibri"/>
            </a:endParaRPr>
          </a:p>
        </p:txBody>
      </p:sp>
      <p:sp>
        <p:nvSpPr>
          <p:cNvPr id="4" name="Title 3"/>
          <p:cNvSpPr>
            <a:spLocks noGrp="1"/>
          </p:cNvSpPr>
          <p:nvPr>
            <p:ph type="title"/>
          </p:nvPr>
        </p:nvSpPr>
        <p:spPr>
          <a:xfrm>
            <a:off x="1676400" y="-3155"/>
            <a:ext cx="7472364" cy="643235"/>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sp>
        <p:nvSpPr>
          <p:cNvPr id="15" name="Text Placeholder 8"/>
          <p:cNvSpPr>
            <a:spLocks noGrp="1"/>
          </p:cNvSpPr>
          <p:nvPr>
            <p:ph type="body" sz="quarter" idx="11"/>
          </p:nvPr>
        </p:nvSpPr>
        <p:spPr>
          <a:xfrm>
            <a:off x="152400" y="838200"/>
            <a:ext cx="8839200" cy="5638800"/>
          </a:xfrm>
          <a:prstGeom prst="rect">
            <a:avLst/>
          </a:prstGeom>
        </p:spPr>
        <p:txBody>
          <a:bodyPr/>
          <a:lstStyle>
            <a:lvl1pPr marL="0" indent="0">
              <a:spcBef>
                <a:spcPts val="600"/>
              </a:spcBef>
              <a:defRPr sz="2200" i="0" baseline="0"/>
            </a:lvl1pPr>
          </a:lstStyle>
          <a:p>
            <a:pPr lvl="0"/>
            <a:r>
              <a:rPr lang="tr-TR" smtClean="0"/>
              <a:t>Asıl metin stillerini düzenlemek için tıklatın</a:t>
            </a:r>
          </a:p>
        </p:txBody>
      </p:sp>
    </p:spTree>
    <p:extLst>
      <p:ext uri="{BB962C8B-B14F-4D97-AF65-F5344CB8AC3E}">
        <p14:creationId xmlns:p14="http://schemas.microsoft.com/office/powerpoint/2010/main" val="234747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500"/>
                                        <p:tgtEl>
                                          <p:spTgt spid="9"/>
                                        </p:tgtEl>
                                      </p:cBhvr>
                                    </p:animEffect>
                                  </p:childTnLst>
                                </p:cTn>
                              </p:par>
                              <p:par>
                                <p:cTn id="10" presetID="22"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with table">
    <p:spTree>
      <p:nvGrpSpPr>
        <p:cNvPr id="1" name=""/>
        <p:cNvGrpSpPr/>
        <p:nvPr/>
      </p:nvGrpSpPr>
      <p:grpSpPr>
        <a:xfrm>
          <a:off x="0" y="0"/>
          <a:ext cx="0" cy="0"/>
          <a:chOff x="0" y="0"/>
          <a:chExt cx="0" cy="0"/>
        </a:xfrm>
      </p:grpSpPr>
      <p:sp>
        <p:nvSpPr>
          <p:cNvPr id="6"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r"/>
            <a:fld id="{B16B5936-C63F-464D-98B3-20A2597B73EB}" type="slidenum">
              <a:rPr lang="en-US" sz="1200">
                <a:solidFill>
                  <a:srgbClr val="FFFFFF"/>
                </a:solidFill>
              </a:rPr>
              <a:pPr algn="r"/>
              <a:t>‹#›</a:t>
            </a:fld>
            <a:r>
              <a:rPr lang="en-US" sz="1200">
                <a:solidFill>
                  <a:srgbClr val="FFFFFF"/>
                </a:solidFill>
              </a:rPr>
              <a:t> </a:t>
            </a:r>
          </a:p>
        </p:txBody>
      </p:sp>
      <p:sp>
        <p:nvSpPr>
          <p:cNvPr id="7" name="Rectangle 5"/>
          <p:cNvSpPr>
            <a:spLocks noChangeArrowheads="1"/>
          </p:cNvSpPr>
          <p:nvPr userDrawn="1"/>
        </p:nvSpPr>
        <p:spPr bwMode="auto">
          <a:xfrm>
            <a:off x="0" y="6623050"/>
            <a:ext cx="84201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900">
                <a:solidFill>
                  <a:srgbClr val="EEECE1"/>
                </a:solidFill>
              </a:rPr>
              <a:t>© 2015 Pearson Education, Inc.</a:t>
            </a:r>
          </a:p>
        </p:txBody>
      </p:sp>
      <p:sp>
        <p:nvSpPr>
          <p:cNvPr id="8" name="Rectangle 11"/>
          <p:cNvSpPr>
            <a:spLocks noChangeArrowheads="1"/>
          </p:cNvSpPr>
          <p:nvPr userDrawn="1"/>
        </p:nvSpPr>
        <p:spPr bwMode="auto">
          <a:xfrm>
            <a:off x="0" y="0"/>
            <a:ext cx="9148763" cy="639763"/>
          </a:xfrm>
          <a:prstGeom prst="rect">
            <a:avLst/>
          </a:prstGeom>
          <a:solidFill>
            <a:srgbClr val="89B8CF"/>
          </a:solidFill>
          <a:ln>
            <a:noFill/>
          </a:ln>
          <a:extLst>
            <a:ext uri="{91240B29-F687-4F45-9708-019B960494DF}">
              <a14:hiddenLine xmlns:a14="http://schemas.microsoft.com/office/drawing/2010/main" w="38100" cap="rnd">
                <a:solidFill>
                  <a:srgbClr val="000000"/>
                </a:solidFill>
                <a:miter lim="800000"/>
                <a:headEnd/>
                <a:tailEnd/>
              </a14:hiddenLine>
            </a:ext>
          </a:extLst>
        </p:spPr>
        <p:txBody>
          <a:bodyPr anchor="ctr">
            <a:spAutoFit/>
          </a:bodyPr>
          <a:lstStyle/>
          <a:p>
            <a:pPr algn="ctr">
              <a:lnSpc>
                <a:spcPts val="2400"/>
              </a:lnSpc>
            </a:pPr>
            <a:endParaRPr lang="tr-TR" b="1">
              <a:solidFill>
                <a:srgbClr val="7B0046"/>
              </a:solidFill>
            </a:endParaRPr>
          </a:p>
        </p:txBody>
      </p:sp>
      <p:cxnSp>
        <p:nvCxnSpPr>
          <p:cNvPr id="10" name="Straight Connector 16"/>
          <p:cNvCxnSpPr/>
          <p:nvPr userDrawn="1"/>
        </p:nvCxnSpPr>
        <p:spPr bwMode="auto">
          <a:xfrm>
            <a:off x="0" y="639763"/>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4" name="Title 3"/>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defRPr>
            </a:lvl1pPr>
          </a:lstStyle>
          <a:p>
            <a:r>
              <a:rPr lang="en-US" dirty="0" smtClean="0"/>
              <a:t>Click to edit Master title style</a:t>
            </a:r>
            <a:endParaRPr lang="en-US" dirty="0"/>
          </a:p>
        </p:txBody>
      </p:sp>
      <p:sp>
        <p:nvSpPr>
          <p:cNvPr id="9" name="Text Placeholder 8"/>
          <p:cNvSpPr>
            <a:spLocks noGrp="1"/>
          </p:cNvSpPr>
          <p:nvPr>
            <p:ph type="body" sz="quarter" idx="11"/>
          </p:nvPr>
        </p:nvSpPr>
        <p:spPr>
          <a:xfrm>
            <a:off x="152400" y="838200"/>
            <a:ext cx="3962400" cy="5638800"/>
          </a:xfrm>
          <a:prstGeom prst="rect">
            <a:avLst/>
          </a:prstGeom>
        </p:spPr>
        <p:txBody>
          <a:bodyPr/>
          <a:lstStyle>
            <a:lvl1pPr marL="0" indent="0">
              <a:spcBef>
                <a:spcPts val="600"/>
              </a:spcBef>
              <a:defRPr sz="2200" i="0" baseline="0"/>
            </a:lvl1pPr>
          </a:lstStyle>
          <a:p>
            <a:pPr lvl="0"/>
            <a:r>
              <a:rPr lang="tr-TR" smtClean="0"/>
              <a:t>Asıl metin stillerini düzenlemek için tıklatın</a:t>
            </a:r>
          </a:p>
        </p:txBody>
      </p:sp>
      <p:sp>
        <p:nvSpPr>
          <p:cNvPr id="5" name="Text Placeholder 4"/>
          <p:cNvSpPr>
            <a:spLocks noGrp="1"/>
          </p:cNvSpPr>
          <p:nvPr>
            <p:ph type="body" sz="quarter" idx="12"/>
          </p:nvPr>
        </p:nvSpPr>
        <p:spPr>
          <a:xfrm>
            <a:off x="5867400" y="5562600"/>
            <a:ext cx="2290763" cy="449263"/>
          </a:xfrm>
          <a:prstGeom prst="rect">
            <a:avLst/>
          </a:prstGeom>
        </p:spPr>
        <p:txBody>
          <a:bodyPr/>
          <a:lstStyle>
            <a:lvl1pPr marL="0" indent="0">
              <a:spcBef>
                <a:spcPts val="600"/>
              </a:spcBef>
              <a:defRPr sz="1600" i="0"/>
            </a:lvl1pPr>
          </a:lstStyle>
          <a:p>
            <a:pPr lvl="0"/>
            <a:r>
              <a:rPr lang="tr-TR" smtClean="0"/>
              <a:t>Asıl metin stillerini düzenlemek için tıklatın</a:t>
            </a:r>
          </a:p>
        </p:txBody>
      </p:sp>
      <p:sp>
        <p:nvSpPr>
          <p:cNvPr id="13" name="Text Placeholder 4"/>
          <p:cNvSpPr>
            <a:spLocks noGrp="1"/>
          </p:cNvSpPr>
          <p:nvPr>
            <p:ph type="body" sz="quarter" idx="13"/>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tr-TR" smtClean="0"/>
              <a:t>Asıl metin stillerini düzenlemek için tıklatın</a:t>
            </a:r>
          </a:p>
        </p:txBody>
      </p:sp>
    </p:spTree>
    <p:extLst>
      <p:ext uri="{BB962C8B-B14F-4D97-AF65-F5344CB8AC3E}">
        <p14:creationId xmlns:p14="http://schemas.microsoft.com/office/powerpoint/2010/main" val="2874326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r"/>
            <a:fld id="{8EA1A134-1B0D-4B62-8163-81CC2CE59065}" type="slidenum">
              <a:rPr lang="en-US" sz="1200">
                <a:solidFill>
                  <a:srgbClr val="FFFFFF"/>
                </a:solidFill>
              </a:rPr>
              <a:pPr algn="r"/>
              <a:t>‹#›</a:t>
            </a:fld>
            <a:r>
              <a:rPr lang="en-US" sz="1200">
                <a:solidFill>
                  <a:srgbClr val="FFFFFF"/>
                </a:solidFill>
              </a:rPr>
              <a:t> of 17</a:t>
            </a:r>
          </a:p>
        </p:txBody>
      </p:sp>
      <p:sp>
        <p:nvSpPr>
          <p:cNvPr id="3" name="Rectangle 3"/>
          <p:cNvSpPr>
            <a:spLocks noChangeArrowheads="1"/>
          </p:cNvSpPr>
          <p:nvPr userDrawn="1"/>
        </p:nvSpPr>
        <p:spPr bwMode="auto">
          <a:xfrm>
            <a:off x="0" y="6623050"/>
            <a:ext cx="8142288" cy="234950"/>
          </a:xfrm>
          <a:prstGeom prst="rect">
            <a:avLst/>
          </a:prstGeom>
          <a:noFill/>
          <a:ln w="9525">
            <a:noFill/>
            <a:miter lim="800000"/>
            <a:headEnd/>
            <a:tailEn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050" dirty="0">
                <a:solidFill>
                  <a:prstClr val="white">
                    <a:lumMod val="50000"/>
                  </a:prstClr>
                </a:solidFill>
                <a:latin typeface="Times New Roman" pitchFamily="18" charset="0"/>
                <a:cs typeface="Times New Roman" pitchFamily="18" charset="0"/>
              </a:rPr>
              <a:t>© </a:t>
            </a:r>
            <a:r>
              <a:rPr lang="en-US" sz="1050" dirty="0" smtClean="0">
                <a:solidFill>
                  <a:prstClr val="white">
                    <a:lumMod val="50000"/>
                  </a:prstClr>
                </a:solidFill>
                <a:latin typeface="Times New Roman" pitchFamily="18" charset="0"/>
                <a:cs typeface="Times New Roman" pitchFamily="18" charset="0"/>
              </a:rPr>
              <a:t>2015 </a:t>
            </a:r>
            <a:r>
              <a:rPr lang="en-US" sz="1050" dirty="0">
                <a:solidFill>
                  <a:prstClr val="white">
                    <a:lumMod val="50000"/>
                  </a:prstClr>
                </a:solidFill>
                <a:latin typeface="Times New Roman" pitchFamily="18" charset="0"/>
                <a:cs typeface="Times New Roman" pitchFamily="18" charset="0"/>
              </a:rPr>
              <a:t>Pearson Education, Inc. </a:t>
            </a:r>
          </a:p>
        </p:txBody>
      </p:sp>
    </p:spTree>
    <p:extLst>
      <p:ext uri="{BB962C8B-B14F-4D97-AF65-F5344CB8AC3E}">
        <p14:creationId xmlns:p14="http://schemas.microsoft.com/office/powerpoint/2010/main" val="2451426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85800" y="1981200"/>
            <a:ext cx="7772400" cy="4114800"/>
          </a:xfrm>
        </p:spPr>
        <p:txBody>
          <a:bodyPr rtlCol="0">
            <a:normAutofit/>
          </a:bodyPr>
          <a:lstStyle/>
          <a:p>
            <a:pPr lvl="0"/>
            <a:endParaRPr lang="tr-TR" noProof="0"/>
          </a:p>
        </p:txBody>
      </p:sp>
      <p:sp>
        <p:nvSpPr>
          <p:cNvPr id="4" name="Veri Yer Tutucusu 3"/>
          <p:cNvSpPr>
            <a:spLocks noGrp="1"/>
          </p:cNvSpPr>
          <p:nvPr>
            <p:ph type="dt" sz="half" idx="10"/>
          </p:nvPr>
        </p:nvSpPr>
        <p:spPr>
          <a:xfrm>
            <a:off x="685800" y="6248400"/>
            <a:ext cx="1905000" cy="457200"/>
          </a:xfrm>
        </p:spPr>
        <p:txBody>
          <a:bodyPr/>
          <a:lstStyle>
            <a:lvl1pPr>
              <a:defRPr/>
            </a:lvl1pPr>
          </a:lstStyle>
          <a:p>
            <a:pPr>
              <a:defRPr/>
            </a:pPr>
            <a:endParaRPr lang="en-US" altLang="tr-TR"/>
          </a:p>
        </p:txBody>
      </p:sp>
      <p:sp>
        <p:nvSpPr>
          <p:cNvPr id="5" name="Altbilgi Yer Tutucusu 4"/>
          <p:cNvSpPr>
            <a:spLocks noGrp="1"/>
          </p:cNvSpPr>
          <p:nvPr>
            <p:ph type="ftr" sz="quarter" idx="11"/>
          </p:nvPr>
        </p:nvSpPr>
        <p:spPr>
          <a:xfrm>
            <a:off x="3124200" y="6248400"/>
            <a:ext cx="2895600" cy="457200"/>
          </a:xfrm>
        </p:spPr>
        <p:txBody>
          <a:bodyPr/>
          <a:lstStyle>
            <a:lvl1pPr>
              <a:defRPr/>
            </a:lvl1pPr>
          </a:lstStyle>
          <a:p>
            <a:pPr>
              <a:defRPr/>
            </a:pPr>
            <a:endParaRPr lang="en-US" altLang="tr-TR"/>
          </a:p>
        </p:txBody>
      </p:sp>
      <p:sp>
        <p:nvSpPr>
          <p:cNvPr id="6" name="Slayt Numarası Yer Tutucusu 5"/>
          <p:cNvSpPr>
            <a:spLocks noGrp="1"/>
          </p:cNvSpPr>
          <p:nvPr>
            <p:ph type="sldNum" sz="quarter" idx="12"/>
          </p:nvPr>
        </p:nvSpPr>
        <p:spPr>
          <a:xfrm>
            <a:off x="6553200" y="6248400"/>
            <a:ext cx="1905000" cy="457200"/>
          </a:xfrm>
        </p:spPr>
        <p:txBody>
          <a:bodyPr/>
          <a:lstStyle>
            <a:lvl1pPr>
              <a:defRPr/>
            </a:lvl1pPr>
          </a:lstStyle>
          <a:p>
            <a:pPr>
              <a:defRPr/>
            </a:pPr>
            <a:fld id="{A4B47FBA-3247-4519-9BF6-46ECDF8054BD}" type="slidenum">
              <a:rPr lang="en-US" altLang="tr-TR"/>
              <a:pPr>
                <a:defRPr/>
              </a:pPr>
              <a:t>‹#›</a:t>
            </a:fld>
            <a:endParaRPr lang="en-US" altLang="tr-TR"/>
          </a:p>
        </p:txBody>
      </p:sp>
    </p:spTree>
    <p:extLst>
      <p:ext uri="{BB962C8B-B14F-4D97-AF65-F5344CB8AC3E}">
        <p14:creationId xmlns:p14="http://schemas.microsoft.com/office/powerpoint/2010/main" val="4045822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McGraw-Hill/Irwin</a:t>
            </a:r>
          </a:p>
        </p:txBody>
      </p:sp>
      <p:sp>
        <p:nvSpPr>
          <p:cNvPr id="4" name="Footer Placeholder 4"/>
          <p:cNvSpPr>
            <a:spLocks noGrp="1"/>
          </p:cNvSpPr>
          <p:nvPr>
            <p:ph type="ftr" sz="quarter" idx="11"/>
          </p:nvPr>
        </p:nvSpPr>
        <p:spPr/>
        <p:txBody>
          <a:bodyPr/>
          <a:lstStyle>
            <a:lvl1pPr>
              <a:defRPr>
                <a:cs typeface="+mn-cs"/>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5E0EFDD-D860-4C4A-9944-8AC78A1CC67B}" type="slidenum">
              <a:rPr lang="en-US"/>
              <a:pPr>
                <a:defRPr/>
              </a:pPr>
              <a:t>‹#›</a:t>
            </a:fld>
            <a:endParaRPr lang="en-US" dirty="0"/>
          </a:p>
        </p:txBody>
      </p:sp>
    </p:spTree>
    <p:extLst>
      <p:ext uri="{BB962C8B-B14F-4D97-AF65-F5344CB8AC3E}">
        <p14:creationId xmlns:p14="http://schemas.microsoft.com/office/powerpoint/2010/main" val="276200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r>
              <a:rPr lang="en-US"/>
              <a:t>McGraw-Hill/Irwin</a:t>
            </a:r>
            <a:endParaRPr lang="en-US" dirty="0"/>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A2A2D925-DD5E-48C2-BA2B-758511E9AE90}" type="slidenum">
              <a:rPr lang="en-US"/>
              <a:pPr>
                <a:defRPr/>
              </a:pPr>
              <a:t>‹#›</a:t>
            </a:fld>
            <a:endParaRPr lang="en-US"/>
          </a:p>
        </p:txBody>
      </p:sp>
    </p:spTree>
    <p:extLst>
      <p:ext uri="{BB962C8B-B14F-4D97-AF65-F5344CB8AC3E}">
        <p14:creationId xmlns:p14="http://schemas.microsoft.com/office/powerpoint/2010/main" val="56506837"/>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ext only">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r"/>
            <a:fld id="{AF2E0669-70F3-4277-BD7D-54FB90061926}" type="slidenum">
              <a:rPr lang="en-US" sz="1200">
                <a:solidFill>
                  <a:srgbClr val="FFFFFF"/>
                </a:solidFill>
              </a:rPr>
              <a:pPr algn="r"/>
              <a:t>‹#›</a:t>
            </a:fld>
            <a:r>
              <a:rPr lang="en-US" sz="1200">
                <a:solidFill>
                  <a:srgbClr val="FFFFFF"/>
                </a:solidFill>
              </a:rPr>
              <a:t> </a:t>
            </a:r>
          </a:p>
        </p:txBody>
      </p:sp>
      <p:sp>
        <p:nvSpPr>
          <p:cNvPr id="6" name="Rectangle 5"/>
          <p:cNvSpPr>
            <a:spLocks noChangeArrowheads="1"/>
          </p:cNvSpPr>
          <p:nvPr userDrawn="1"/>
        </p:nvSpPr>
        <p:spPr bwMode="auto">
          <a:xfrm>
            <a:off x="0" y="6623050"/>
            <a:ext cx="84201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900">
                <a:solidFill>
                  <a:srgbClr val="EEECE1"/>
                </a:solidFill>
              </a:rPr>
              <a:t>© 2015 Pearson Education, Inc.</a:t>
            </a:r>
          </a:p>
        </p:txBody>
      </p:sp>
      <p:sp>
        <p:nvSpPr>
          <p:cNvPr id="7" name="Rectangle 11"/>
          <p:cNvSpPr>
            <a:spLocks noChangeArrowheads="1"/>
          </p:cNvSpPr>
          <p:nvPr userDrawn="1"/>
        </p:nvSpPr>
        <p:spPr bwMode="auto">
          <a:xfrm>
            <a:off x="0" y="0"/>
            <a:ext cx="9148763" cy="639763"/>
          </a:xfrm>
          <a:prstGeom prst="rect">
            <a:avLst/>
          </a:prstGeom>
          <a:solidFill>
            <a:srgbClr val="89B8CF"/>
          </a:solidFill>
          <a:ln>
            <a:noFill/>
          </a:ln>
          <a:extLst>
            <a:ext uri="{91240B29-F687-4F45-9708-019B960494DF}">
              <a14:hiddenLine xmlns:a14="http://schemas.microsoft.com/office/drawing/2010/main" w="38100" cap="rnd">
                <a:solidFill>
                  <a:srgbClr val="000000"/>
                </a:solidFill>
                <a:miter lim="800000"/>
                <a:headEnd/>
                <a:tailEnd/>
              </a14:hiddenLine>
            </a:ext>
          </a:extLst>
        </p:spPr>
        <p:txBody>
          <a:bodyPr anchor="ctr">
            <a:spAutoFit/>
          </a:bodyPr>
          <a:lstStyle/>
          <a:p>
            <a:pPr algn="ctr">
              <a:lnSpc>
                <a:spcPts val="2400"/>
              </a:lnSpc>
            </a:pPr>
            <a:endParaRPr lang="tr-TR" b="1">
              <a:solidFill>
                <a:srgbClr val="7B0046"/>
              </a:solidFill>
            </a:endParaRPr>
          </a:p>
        </p:txBody>
      </p:sp>
      <p:cxnSp>
        <p:nvCxnSpPr>
          <p:cNvPr id="8" name="Straight Connector 16"/>
          <p:cNvCxnSpPr/>
          <p:nvPr userDrawn="1"/>
        </p:nvCxnSpPr>
        <p:spPr bwMode="auto">
          <a:xfrm>
            <a:off x="0" y="639763"/>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5"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sp>
        <p:nvSpPr>
          <p:cNvPr id="9" name="Text Placeholder 8"/>
          <p:cNvSpPr>
            <a:spLocks noGrp="1"/>
          </p:cNvSpPr>
          <p:nvPr>
            <p:ph type="body" sz="quarter" idx="11"/>
          </p:nvPr>
        </p:nvSpPr>
        <p:spPr>
          <a:xfrm>
            <a:off x="152400" y="838200"/>
            <a:ext cx="8839200" cy="5638800"/>
          </a:xfrm>
          <a:prstGeom prst="rect">
            <a:avLst/>
          </a:prstGeom>
        </p:spPr>
        <p:txBody>
          <a:bodyPr/>
          <a:lstStyle>
            <a:lvl1pPr marL="0" indent="0">
              <a:spcBef>
                <a:spcPts val="600"/>
              </a:spcBef>
              <a:defRPr sz="2200" i="0" baseline="0"/>
            </a:lvl1pPr>
          </a:lstStyle>
          <a:p>
            <a:pPr lvl="0"/>
            <a:r>
              <a:rPr lang="tr-TR" smtClean="0"/>
              <a:t>Asıl metin stillerini düzenlemek için tıklatın</a:t>
            </a:r>
          </a:p>
        </p:txBody>
      </p:sp>
    </p:spTree>
    <p:extLst>
      <p:ext uri="{BB962C8B-B14F-4D97-AF65-F5344CB8AC3E}">
        <p14:creationId xmlns:p14="http://schemas.microsoft.com/office/powerpoint/2010/main" val="3591953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with figure">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r"/>
            <a:fld id="{EEF820E0-5C84-4CEC-883E-C221EA5291A3}" type="slidenum">
              <a:rPr lang="en-US" sz="1200">
                <a:solidFill>
                  <a:srgbClr val="FFFFFF"/>
                </a:solidFill>
              </a:rPr>
              <a:pPr algn="r"/>
              <a:t>‹#›</a:t>
            </a:fld>
            <a:r>
              <a:rPr lang="en-US" sz="1200">
                <a:solidFill>
                  <a:srgbClr val="FFFFFF"/>
                </a:solidFill>
              </a:rPr>
              <a:t> </a:t>
            </a:r>
          </a:p>
        </p:txBody>
      </p:sp>
      <p:sp>
        <p:nvSpPr>
          <p:cNvPr id="8" name="Rectangle 5"/>
          <p:cNvSpPr>
            <a:spLocks noChangeArrowheads="1"/>
          </p:cNvSpPr>
          <p:nvPr userDrawn="1"/>
        </p:nvSpPr>
        <p:spPr bwMode="auto">
          <a:xfrm>
            <a:off x="0" y="6623050"/>
            <a:ext cx="84201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900">
                <a:solidFill>
                  <a:srgbClr val="EEECE1"/>
                </a:solidFill>
              </a:rPr>
              <a:t>© 2015 Pearson Education, Inc.</a:t>
            </a:r>
          </a:p>
        </p:txBody>
      </p:sp>
      <p:sp>
        <p:nvSpPr>
          <p:cNvPr id="10" name="Rectangle 11"/>
          <p:cNvSpPr>
            <a:spLocks noChangeArrowheads="1"/>
          </p:cNvSpPr>
          <p:nvPr userDrawn="1"/>
        </p:nvSpPr>
        <p:spPr bwMode="auto">
          <a:xfrm>
            <a:off x="0" y="0"/>
            <a:ext cx="9148763" cy="639763"/>
          </a:xfrm>
          <a:prstGeom prst="rect">
            <a:avLst/>
          </a:prstGeom>
          <a:solidFill>
            <a:srgbClr val="89B8CF"/>
          </a:solidFill>
          <a:ln>
            <a:noFill/>
          </a:ln>
          <a:extLst>
            <a:ext uri="{91240B29-F687-4F45-9708-019B960494DF}">
              <a14:hiddenLine xmlns:a14="http://schemas.microsoft.com/office/drawing/2010/main" w="38100" cap="rnd">
                <a:solidFill>
                  <a:srgbClr val="000000"/>
                </a:solidFill>
                <a:miter lim="800000"/>
                <a:headEnd/>
                <a:tailEnd/>
              </a14:hiddenLine>
            </a:ext>
          </a:extLst>
        </p:spPr>
        <p:txBody>
          <a:bodyPr anchor="ctr">
            <a:spAutoFit/>
          </a:bodyPr>
          <a:lstStyle/>
          <a:p>
            <a:pPr algn="ctr">
              <a:lnSpc>
                <a:spcPts val="2400"/>
              </a:lnSpc>
            </a:pPr>
            <a:endParaRPr lang="tr-TR" b="1">
              <a:solidFill>
                <a:srgbClr val="7B0046"/>
              </a:solidFill>
            </a:endParaRPr>
          </a:p>
        </p:txBody>
      </p:sp>
      <p:cxnSp>
        <p:nvCxnSpPr>
          <p:cNvPr id="11" name="Straight Connector 16"/>
          <p:cNvCxnSpPr/>
          <p:nvPr userDrawn="1"/>
        </p:nvCxnSpPr>
        <p:spPr bwMode="auto">
          <a:xfrm>
            <a:off x="0" y="639763"/>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6" name="Title 5"/>
          <p:cNvSpPr>
            <a:spLocks noGrp="1"/>
          </p:cNvSpPr>
          <p:nvPr>
            <p:ph type="title"/>
          </p:nvPr>
        </p:nvSpPr>
        <p:spPr>
          <a:xfrm>
            <a:off x="0" y="0"/>
            <a:ext cx="9148764"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sp>
        <p:nvSpPr>
          <p:cNvPr id="9" name="Text Placeholder 8"/>
          <p:cNvSpPr>
            <a:spLocks noGrp="1"/>
          </p:cNvSpPr>
          <p:nvPr>
            <p:ph type="body" sz="quarter" idx="11"/>
          </p:nvPr>
        </p:nvSpPr>
        <p:spPr>
          <a:xfrm>
            <a:off x="152400" y="838200"/>
            <a:ext cx="3962400" cy="5638800"/>
          </a:xfrm>
          <a:prstGeom prst="rect">
            <a:avLst/>
          </a:prstGeom>
        </p:spPr>
        <p:txBody>
          <a:bodyPr/>
          <a:lstStyle>
            <a:lvl1pPr marL="0" indent="0">
              <a:spcBef>
                <a:spcPts val="600"/>
              </a:spcBef>
              <a:defRPr sz="2200" i="0" baseline="0"/>
            </a:lvl1pPr>
          </a:lstStyle>
          <a:p>
            <a:pPr lvl="0"/>
            <a:r>
              <a:rPr lang="tr-TR" smtClean="0"/>
              <a:t>Asıl metin stillerini düzenlemek için tıklatın</a:t>
            </a:r>
          </a:p>
        </p:txBody>
      </p:sp>
      <p:sp>
        <p:nvSpPr>
          <p:cNvPr id="5" name="Text Placeholder 4"/>
          <p:cNvSpPr>
            <a:spLocks noGrp="1"/>
          </p:cNvSpPr>
          <p:nvPr>
            <p:ph type="body" sz="quarter" idx="12"/>
          </p:nvPr>
        </p:nvSpPr>
        <p:spPr>
          <a:xfrm>
            <a:off x="5867400" y="5562600"/>
            <a:ext cx="2290763" cy="449263"/>
          </a:xfrm>
          <a:prstGeom prst="rect">
            <a:avLst/>
          </a:prstGeom>
        </p:spPr>
        <p:txBody>
          <a:bodyPr/>
          <a:lstStyle>
            <a:lvl1pPr marL="0" indent="0">
              <a:spcBef>
                <a:spcPts val="600"/>
              </a:spcBef>
              <a:defRPr sz="1600" i="0"/>
            </a:lvl1pPr>
          </a:lstStyle>
          <a:p>
            <a:pPr lvl="0"/>
            <a:r>
              <a:rPr lang="tr-TR" smtClean="0"/>
              <a:t>Asıl metin stillerini düzenlemek için tıklatın</a:t>
            </a:r>
          </a:p>
        </p:txBody>
      </p:sp>
      <p:sp>
        <p:nvSpPr>
          <p:cNvPr id="13" name="Text Placeholder 4"/>
          <p:cNvSpPr>
            <a:spLocks noGrp="1"/>
          </p:cNvSpPr>
          <p:nvPr>
            <p:ph type="body" sz="quarter" idx="13"/>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tr-TR" smtClean="0"/>
              <a:t>Asıl metin stillerini düzenlemek için tıklatın</a:t>
            </a:r>
          </a:p>
        </p:txBody>
      </p:sp>
    </p:spTree>
    <p:extLst>
      <p:ext uri="{BB962C8B-B14F-4D97-AF65-F5344CB8AC3E}">
        <p14:creationId xmlns:p14="http://schemas.microsoft.com/office/powerpoint/2010/main" val="1409166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TC">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r"/>
            <a:fld id="{CC87F870-9D3C-4A59-BEF8-72632C0F55CB}" type="slidenum">
              <a:rPr lang="en-US" sz="1200">
                <a:solidFill>
                  <a:srgbClr val="FFFFFF"/>
                </a:solidFill>
              </a:rPr>
              <a:pPr algn="r"/>
              <a:t>‹#›</a:t>
            </a:fld>
            <a:r>
              <a:rPr lang="en-US" sz="1200">
                <a:solidFill>
                  <a:srgbClr val="FFFFFF"/>
                </a:solidFill>
              </a:rPr>
              <a:t> </a:t>
            </a:r>
          </a:p>
        </p:txBody>
      </p:sp>
      <p:sp>
        <p:nvSpPr>
          <p:cNvPr id="6" name="Rectangle 5"/>
          <p:cNvSpPr>
            <a:spLocks noChangeArrowheads="1"/>
          </p:cNvSpPr>
          <p:nvPr userDrawn="1"/>
        </p:nvSpPr>
        <p:spPr bwMode="auto">
          <a:xfrm>
            <a:off x="0" y="6623050"/>
            <a:ext cx="84201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900">
                <a:solidFill>
                  <a:srgbClr val="EEECE1"/>
                </a:solidFill>
              </a:rPr>
              <a:t>© 2015 Pearson Education, Inc.</a:t>
            </a:r>
          </a:p>
        </p:txBody>
      </p:sp>
      <p:sp>
        <p:nvSpPr>
          <p:cNvPr id="7" name="Rectangle 11"/>
          <p:cNvSpPr>
            <a:spLocks noChangeArrowheads="1"/>
          </p:cNvSpPr>
          <p:nvPr userDrawn="1"/>
        </p:nvSpPr>
        <p:spPr bwMode="auto">
          <a:xfrm>
            <a:off x="1676400" y="0"/>
            <a:ext cx="7472363" cy="639763"/>
          </a:xfrm>
          <a:prstGeom prst="rect">
            <a:avLst/>
          </a:prstGeom>
          <a:solidFill>
            <a:srgbClr val="89B8CF"/>
          </a:solidFill>
          <a:ln>
            <a:noFill/>
          </a:ln>
          <a:extLst>
            <a:ext uri="{91240B29-F687-4F45-9708-019B960494DF}">
              <a14:hiddenLine xmlns:a14="http://schemas.microsoft.com/office/drawing/2010/main" w="38100" cap="rnd">
                <a:solidFill>
                  <a:srgbClr val="000000"/>
                </a:solidFill>
                <a:miter lim="800000"/>
                <a:headEnd/>
                <a:tailEnd/>
              </a14:hiddenLine>
            </a:ext>
          </a:extLst>
        </p:spPr>
        <p:txBody>
          <a:bodyPr anchor="ctr">
            <a:spAutoFit/>
          </a:bodyPr>
          <a:lstStyle/>
          <a:p>
            <a:pPr algn="ctr">
              <a:lnSpc>
                <a:spcPts val="2400"/>
              </a:lnSpc>
            </a:pPr>
            <a:endParaRPr lang="tr-TR" b="1">
              <a:solidFill>
                <a:srgbClr val="7B0046"/>
              </a:solidFill>
            </a:endParaRPr>
          </a:p>
        </p:txBody>
      </p:sp>
      <p:cxnSp>
        <p:nvCxnSpPr>
          <p:cNvPr id="8" name="Straight Connector 16"/>
          <p:cNvCxnSpPr/>
          <p:nvPr userDrawn="1"/>
        </p:nvCxnSpPr>
        <p:spPr bwMode="auto">
          <a:xfrm>
            <a:off x="1689100" y="639763"/>
            <a:ext cx="74549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Rectangle 5"/>
          <p:cNvSpPr>
            <a:spLocks noChangeArrowheads="1"/>
          </p:cNvSpPr>
          <p:nvPr userDrawn="1"/>
        </p:nvSpPr>
        <p:spPr bwMode="auto">
          <a:xfrm>
            <a:off x="0" y="31750"/>
            <a:ext cx="1665288" cy="627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lnSpc>
                <a:spcPts val="1800"/>
              </a:lnSpc>
            </a:pPr>
            <a:r>
              <a:rPr lang="en-US" sz="2200">
                <a:solidFill>
                  <a:srgbClr val="B10C2D"/>
                </a:solidFill>
              </a:rPr>
              <a:t>Making</a:t>
            </a:r>
            <a:br>
              <a:rPr lang="en-US" sz="2200">
                <a:solidFill>
                  <a:srgbClr val="B10C2D"/>
                </a:solidFill>
              </a:rPr>
            </a:br>
            <a:r>
              <a:rPr lang="en-US">
                <a:solidFill>
                  <a:srgbClr val="000000"/>
                </a:solidFill>
              </a:rPr>
              <a:t>the</a:t>
            </a:r>
            <a:br>
              <a:rPr lang="en-US">
                <a:solidFill>
                  <a:srgbClr val="000000"/>
                </a:solidFill>
              </a:rPr>
            </a:br>
            <a:r>
              <a:rPr lang="en-US" sz="2200">
                <a:solidFill>
                  <a:srgbClr val="B10C2D"/>
                </a:solidFill>
              </a:rPr>
              <a:t>Connection</a:t>
            </a:r>
          </a:p>
        </p:txBody>
      </p:sp>
      <p:sp>
        <p:nvSpPr>
          <p:cNvPr id="10" name="Line 4"/>
          <p:cNvSpPr>
            <a:spLocks noChangeShapeType="1"/>
          </p:cNvSpPr>
          <p:nvPr userDrawn="1"/>
        </p:nvSpPr>
        <p:spPr bwMode="auto">
          <a:xfrm>
            <a:off x="1689100" y="0"/>
            <a:ext cx="0" cy="771525"/>
          </a:xfrm>
          <a:prstGeom prst="line">
            <a:avLst/>
          </a:prstGeom>
          <a:noFill/>
          <a:ln w="38100">
            <a:solidFill>
              <a:schemeClr val="accent2">
                <a:lumMod val="75000"/>
              </a:schemeClr>
            </a:solidFill>
            <a:round/>
            <a:headEnd/>
            <a:tailEnd/>
          </a:ln>
          <a:extLst/>
        </p:spPr>
        <p:txBody>
          <a:bodyPr/>
          <a:lstStyle/>
          <a:p>
            <a:pPr fontAlgn="auto">
              <a:spcBef>
                <a:spcPts val="0"/>
              </a:spcBef>
              <a:spcAft>
                <a:spcPts val="0"/>
              </a:spcAft>
              <a:defRPr/>
            </a:pPr>
            <a:endParaRPr lang="en-US">
              <a:solidFill>
                <a:prstClr val="black"/>
              </a:solidFill>
              <a:latin typeface="Calibri"/>
            </a:endParaRPr>
          </a:p>
        </p:txBody>
      </p:sp>
      <p:sp>
        <p:nvSpPr>
          <p:cNvPr id="11" name="Line 4"/>
          <p:cNvSpPr>
            <a:spLocks noChangeShapeType="1"/>
          </p:cNvSpPr>
          <p:nvPr userDrawn="1"/>
        </p:nvSpPr>
        <p:spPr bwMode="auto">
          <a:xfrm>
            <a:off x="0" y="771525"/>
            <a:ext cx="1689100" cy="0"/>
          </a:xfrm>
          <a:prstGeom prst="line">
            <a:avLst/>
          </a:prstGeom>
          <a:noFill/>
          <a:ln w="38100">
            <a:solidFill>
              <a:schemeClr val="accent2">
                <a:lumMod val="75000"/>
              </a:schemeClr>
            </a:solidFill>
            <a:round/>
            <a:headEnd/>
            <a:tailEnd/>
          </a:ln>
          <a:extLst/>
        </p:spPr>
        <p:txBody>
          <a:bodyPr/>
          <a:lstStyle/>
          <a:p>
            <a:pPr fontAlgn="auto">
              <a:spcBef>
                <a:spcPts val="0"/>
              </a:spcBef>
              <a:spcAft>
                <a:spcPts val="0"/>
              </a:spcAft>
              <a:defRPr/>
            </a:pPr>
            <a:endParaRPr lang="en-US">
              <a:solidFill>
                <a:prstClr val="black"/>
              </a:solidFill>
              <a:latin typeface="Calibri"/>
            </a:endParaRPr>
          </a:p>
        </p:txBody>
      </p:sp>
      <p:sp>
        <p:nvSpPr>
          <p:cNvPr id="4" name="Title 3"/>
          <p:cNvSpPr>
            <a:spLocks noGrp="1"/>
          </p:cNvSpPr>
          <p:nvPr>
            <p:ph type="title"/>
          </p:nvPr>
        </p:nvSpPr>
        <p:spPr>
          <a:xfrm>
            <a:off x="1676400" y="-3155"/>
            <a:ext cx="7472364" cy="643235"/>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sp>
        <p:nvSpPr>
          <p:cNvPr id="15" name="Text Placeholder 8"/>
          <p:cNvSpPr>
            <a:spLocks noGrp="1"/>
          </p:cNvSpPr>
          <p:nvPr>
            <p:ph type="body" sz="quarter" idx="11"/>
          </p:nvPr>
        </p:nvSpPr>
        <p:spPr>
          <a:xfrm>
            <a:off x="152400" y="838200"/>
            <a:ext cx="8839200" cy="5638800"/>
          </a:xfrm>
          <a:prstGeom prst="rect">
            <a:avLst/>
          </a:prstGeom>
        </p:spPr>
        <p:txBody>
          <a:bodyPr/>
          <a:lstStyle>
            <a:lvl1pPr marL="0" indent="0">
              <a:spcBef>
                <a:spcPts val="600"/>
              </a:spcBef>
              <a:defRPr sz="2200" i="0" baseline="0"/>
            </a:lvl1pPr>
          </a:lstStyle>
          <a:p>
            <a:pPr lvl="0"/>
            <a:r>
              <a:rPr lang="tr-TR" smtClean="0"/>
              <a:t>Asıl metin stillerini düzenlemek için tıklatın</a:t>
            </a:r>
          </a:p>
        </p:txBody>
      </p:sp>
    </p:spTree>
    <p:extLst>
      <p:ext uri="{BB962C8B-B14F-4D97-AF65-F5344CB8AC3E}">
        <p14:creationId xmlns:p14="http://schemas.microsoft.com/office/powerpoint/2010/main" val="12066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500"/>
                                        <p:tgtEl>
                                          <p:spTgt spid="9"/>
                                        </p:tgtEl>
                                      </p:cBhvr>
                                    </p:animEffect>
                                  </p:childTnLst>
                                </p:cTn>
                              </p:par>
                              <p:par>
                                <p:cTn id="10" presetID="22"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ext with table">
    <p:spTree>
      <p:nvGrpSpPr>
        <p:cNvPr id="1" name=""/>
        <p:cNvGrpSpPr/>
        <p:nvPr/>
      </p:nvGrpSpPr>
      <p:grpSpPr>
        <a:xfrm>
          <a:off x="0" y="0"/>
          <a:ext cx="0" cy="0"/>
          <a:chOff x="0" y="0"/>
          <a:chExt cx="0" cy="0"/>
        </a:xfrm>
      </p:grpSpPr>
      <p:sp>
        <p:nvSpPr>
          <p:cNvPr id="6"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r"/>
            <a:fld id="{5D890633-4E4A-4676-BAB6-70B2BD08C5FF}" type="slidenum">
              <a:rPr lang="en-US" sz="1200">
                <a:solidFill>
                  <a:srgbClr val="FFFFFF"/>
                </a:solidFill>
              </a:rPr>
              <a:pPr algn="r"/>
              <a:t>‹#›</a:t>
            </a:fld>
            <a:r>
              <a:rPr lang="en-US" sz="1200">
                <a:solidFill>
                  <a:srgbClr val="FFFFFF"/>
                </a:solidFill>
              </a:rPr>
              <a:t> </a:t>
            </a:r>
          </a:p>
        </p:txBody>
      </p:sp>
      <p:sp>
        <p:nvSpPr>
          <p:cNvPr id="7" name="Rectangle 5"/>
          <p:cNvSpPr>
            <a:spLocks noChangeArrowheads="1"/>
          </p:cNvSpPr>
          <p:nvPr userDrawn="1"/>
        </p:nvSpPr>
        <p:spPr bwMode="auto">
          <a:xfrm>
            <a:off x="0" y="6623050"/>
            <a:ext cx="84201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900">
                <a:solidFill>
                  <a:srgbClr val="EEECE1"/>
                </a:solidFill>
              </a:rPr>
              <a:t>© 2015 Pearson Education, Inc.</a:t>
            </a:r>
          </a:p>
        </p:txBody>
      </p:sp>
      <p:sp>
        <p:nvSpPr>
          <p:cNvPr id="8" name="Rectangle 11"/>
          <p:cNvSpPr>
            <a:spLocks noChangeArrowheads="1"/>
          </p:cNvSpPr>
          <p:nvPr userDrawn="1"/>
        </p:nvSpPr>
        <p:spPr bwMode="auto">
          <a:xfrm>
            <a:off x="0" y="0"/>
            <a:ext cx="9148763" cy="639763"/>
          </a:xfrm>
          <a:prstGeom prst="rect">
            <a:avLst/>
          </a:prstGeom>
          <a:solidFill>
            <a:srgbClr val="89B8CF"/>
          </a:solidFill>
          <a:ln>
            <a:noFill/>
          </a:ln>
          <a:extLst>
            <a:ext uri="{91240B29-F687-4F45-9708-019B960494DF}">
              <a14:hiddenLine xmlns:a14="http://schemas.microsoft.com/office/drawing/2010/main" w="38100" cap="rnd">
                <a:solidFill>
                  <a:srgbClr val="000000"/>
                </a:solidFill>
                <a:miter lim="800000"/>
                <a:headEnd/>
                <a:tailEnd/>
              </a14:hiddenLine>
            </a:ext>
          </a:extLst>
        </p:spPr>
        <p:txBody>
          <a:bodyPr anchor="ctr">
            <a:spAutoFit/>
          </a:bodyPr>
          <a:lstStyle/>
          <a:p>
            <a:pPr algn="ctr">
              <a:lnSpc>
                <a:spcPts val="2400"/>
              </a:lnSpc>
            </a:pPr>
            <a:endParaRPr lang="tr-TR" b="1">
              <a:solidFill>
                <a:srgbClr val="7B0046"/>
              </a:solidFill>
            </a:endParaRPr>
          </a:p>
        </p:txBody>
      </p:sp>
      <p:cxnSp>
        <p:nvCxnSpPr>
          <p:cNvPr id="10" name="Straight Connector 16"/>
          <p:cNvCxnSpPr/>
          <p:nvPr userDrawn="1"/>
        </p:nvCxnSpPr>
        <p:spPr bwMode="auto">
          <a:xfrm>
            <a:off x="0" y="639763"/>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4" name="Title 3"/>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defRPr>
            </a:lvl1pPr>
          </a:lstStyle>
          <a:p>
            <a:r>
              <a:rPr lang="en-US" dirty="0" smtClean="0"/>
              <a:t>Click to edit Master title style</a:t>
            </a:r>
            <a:endParaRPr lang="en-US" dirty="0"/>
          </a:p>
        </p:txBody>
      </p:sp>
      <p:sp>
        <p:nvSpPr>
          <p:cNvPr id="9" name="Text Placeholder 8"/>
          <p:cNvSpPr>
            <a:spLocks noGrp="1"/>
          </p:cNvSpPr>
          <p:nvPr>
            <p:ph type="body" sz="quarter" idx="11"/>
          </p:nvPr>
        </p:nvSpPr>
        <p:spPr>
          <a:xfrm>
            <a:off x="152400" y="838200"/>
            <a:ext cx="3962400" cy="5638800"/>
          </a:xfrm>
          <a:prstGeom prst="rect">
            <a:avLst/>
          </a:prstGeom>
        </p:spPr>
        <p:txBody>
          <a:bodyPr/>
          <a:lstStyle>
            <a:lvl1pPr marL="0" indent="0">
              <a:spcBef>
                <a:spcPts val="600"/>
              </a:spcBef>
              <a:defRPr sz="2200" i="0" baseline="0"/>
            </a:lvl1pPr>
          </a:lstStyle>
          <a:p>
            <a:pPr lvl="0"/>
            <a:r>
              <a:rPr lang="tr-TR" smtClean="0"/>
              <a:t>Asıl metin stillerini düzenlemek için tıklatın</a:t>
            </a:r>
          </a:p>
        </p:txBody>
      </p:sp>
      <p:sp>
        <p:nvSpPr>
          <p:cNvPr id="5" name="Text Placeholder 4"/>
          <p:cNvSpPr>
            <a:spLocks noGrp="1"/>
          </p:cNvSpPr>
          <p:nvPr>
            <p:ph type="body" sz="quarter" idx="12"/>
          </p:nvPr>
        </p:nvSpPr>
        <p:spPr>
          <a:xfrm>
            <a:off x="5867400" y="5562600"/>
            <a:ext cx="2290763" cy="449263"/>
          </a:xfrm>
          <a:prstGeom prst="rect">
            <a:avLst/>
          </a:prstGeom>
        </p:spPr>
        <p:txBody>
          <a:bodyPr/>
          <a:lstStyle>
            <a:lvl1pPr marL="0" indent="0">
              <a:spcBef>
                <a:spcPts val="600"/>
              </a:spcBef>
              <a:defRPr sz="1600" i="0"/>
            </a:lvl1pPr>
          </a:lstStyle>
          <a:p>
            <a:pPr lvl="0"/>
            <a:r>
              <a:rPr lang="tr-TR" smtClean="0"/>
              <a:t>Asıl metin stillerini düzenlemek için tıklatın</a:t>
            </a:r>
          </a:p>
        </p:txBody>
      </p:sp>
      <p:sp>
        <p:nvSpPr>
          <p:cNvPr id="13" name="Text Placeholder 4"/>
          <p:cNvSpPr>
            <a:spLocks noGrp="1"/>
          </p:cNvSpPr>
          <p:nvPr>
            <p:ph type="body" sz="quarter" idx="13"/>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tr-TR" smtClean="0"/>
              <a:t>Asıl metin stillerini düzenlemek için tıklatın</a:t>
            </a:r>
          </a:p>
        </p:txBody>
      </p:sp>
    </p:spTree>
    <p:extLst>
      <p:ext uri="{BB962C8B-B14F-4D97-AF65-F5344CB8AC3E}">
        <p14:creationId xmlns:p14="http://schemas.microsoft.com/office/powerpoint/2010/main" val="875576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r"/>
            <a:fld id="{43E01BCA-CA31-4CC5-A4D3-8B985342C03E}" type="slidenum">
              <a:rPr lang="en-US" sz="1200">
                <a:solidFill>
                  <a:srgbClr val="FFFFFF"/>
                </a:solidFill>
              </a:rPr>
              <a:pPr algn="r"/>
              <a:t>‹#›</a:t>
            </a:fld>
            <a:r>
              <a:rPr lang="en-US" sz="1200">
                <a:solidFill>
                  <a:srgbClr val="FFFFFF"/>
                </a:solidFill>
              </a:rPr>
              <a:t> of 17</a:t>
            </a:r>
          </a:p>
        </p:txBody>
      </p:sp>
      <p:sp>
        <p:nvSpPr>
          <p:cNvPr id="3" name="Rectangle 3"/>
          <p:cNvSpPr>
            <a:spLocks noChangeArrowheads="1"/>
          </p:cNvSpPr>
          <p:nvPr userDrawn="1"/>
        </p:nvSpPr>
        <p:spPr bwMode="auto">
          <a:xfrm>
            <a:off x="0" y="6623050"/>
            <a:ext cx="8142288" cy="234950"/>
          </a:xfrm>
          <a:prstGeom prst="rect">
            <a:avLst/>
          </a:prstGeom>
          <a:noFill/>
          <a:ln w="9525">
            <a:noFill/>
            <a:miter lim="800000"/>
            <a:headEnd/>
            <a:tailEn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050" dirty="0">
                <a:solidFill>
                  <a:prstClr val="white">
                    <a:lumMod val="50000"/>
                  </a:prstClr>
                </a:solidFill>
                <a:latin typeface="Times New Roman" pitchFamily="18" charset="0"/>
                <a:cs typeface="Times New Roman" pitchFamily="18" charset="0"/>
              </a:rPr>
              <a:t>© </a:t>
            </a:r>
            <a:r>
              <a:rPr lang="en-US" sz="1050" dirty="0" smtClean="0">
                <a:solidFill>
                  <a:prstClr val="white">
                    <a:lumMod val="50000"/>
                  </a:prstClr>
                </a:solidFill>
                <a:latin typeface="Times New Roman" pitchFamily="18" charset="0"/>
                <a:cs typeface="Times New Roman" pitchFamily="18" charset="0"/>
              </a:rPr>
              <a:t>2015 </a:t>
            </a:r>
            <a:r>
              <a:rPr lang="en-US" sz="1050" dirty="0">
                <a:solidFill>
                  <a:prstClr val="white">
                    <a:lumMod val="50000"/>
                  </a:prstClr>
                </a:solidFill>
                <a:latin typeface="Times New Roman" pitchFamily="18" charset="0"/>
                <a:cs typeface="Times New Roman" pitchFamily="18" charset="0"/>
              </a:rPr>
              <a:t>Pearson Education, Inc. </a:t>
            </a:r>
          </a:p>
        </p:txBody>
      </p:sp>
    </p:spTree>
    <p:extLst>
      <p:ext uri="{BB962C8B-B14F-4D97-AF65-F5344CB8AC3E}">
        <p14:creationId xmlns:p14="http://schemas.microsoft.com/office/powerpoint/2010/main" val="306672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r>
              <a:rPr lang="en-US"/>
              <a:t>McGraw-Hill/Irwin</a:t>
            </a:r>
            <a:endParaRPr lang="en-US" dirty="0"/>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86B31F6-C726-44DF-B463-24E9E8BE10A3}" type="slidenum">
              <a:rPr lang="en-US"/>
              <a:pPr>
                <a:defRPr/>
              </a:pPr>
              <a:t>‹#›</a:t>
            </a:fld>
            <a:endParaRPr lang="en-US"/>
          </a:p>
        </p:txBody>
      </p:sp>
    </p:spTree>
    <p:extLst>
      <p:ext uri="{BB962C8B-B14F-4D97-AF65-F5344CB8AC3E}">
        <p14:creationId xmlns:p14="http://schemas.microsoft.com/office/powerpoint/2010/main" val="297759395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r>
              <a:rPr lang="en-US"/>
              <a:t>McGraw-Hill/Irwin</a:t>
            </a:r>
            <a:endParaRPr lang="en-US" dirty="0"/>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49618D97-6FAB-455B-8F81-EEE3701724AA}" type="slidenum">
              <a:rPr lang="en-US"/>
              <a:pPr>
                <a:defRPr/>
              </a:pPr>
              <a:t>‹#›</a:t>
            </a:fld>
            <a:endParaRPr lang="en-US"/>
          </a:p>
        </p:txBody>
      </p:sp>
    </p:spTree>
    <p:extLst>
      <p:ext uri="{BB962C8B-B14F-4D97-AF65-F5344CB8AC3E}">
        <p14:creationId xmlns:p14="http://schemas.microsoft.com/office/powerpoint/2010/main" val="3707700729"/>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r>
              <a:rPr lang="en-US"/>
              <a:t>McGraw-Hill/Irwin</a:t>
            </a:r>
            <a:endParaRPr lang="en-US" dirty="0"/>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0D1E13FC-9250-49CF-9EE5-843357B6231C}" type="slidenum">
              <a:rPr lang="en-US"/>
              <a:pPr>
                <a:defRPr/>
              </a:pPr>
              <a:t>‹#›</a:t>
            </a:fld>
            <a:endParaRPr lang="en-US"/>
          </a:p>
        </p:txBody>
      </p:sp>
    </p:spTree>
    <p:extLst>
      <p:ext uri="{BB962C8B-B14F-4D97-AF65-F5344CB8AC3E}">
        <p14:creationId xmlns:p14="http://schemas.microsoft.com/office/powerpoint/2010/main" val="42590747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r>
              <a:rPr lang="en-US"/>
              <a:t>McGraw-Hill/Irwin</a:t>
            </a:r>
            <a:endParaRPr lang="en-US" dirty="0"/>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27490CE2-79BA-41EF-ACC6-0C72B200D145}" type="slidenum">
              <a:rPr lang="en-US"/>
              <a:pPr>
                <a:defRPr/>
              </a:pPr>
              <a:t>‹#›</a:t>
            </a:fld>
            <a:endParaRPr lang="en-US"/>
          </a:p>
        </p:txBody>
      </p:sp>
    </p:spTree>
    <p:extLst>
      <p:ext uri="{BB962C8B-B14F-4D97-AF65-F5344CB8AC3E}">
        <p14:creationId xmlns:p14="http://schemas.microsoft.com/office/powerpoint/2010/main" val="2181070627"/>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r>
              <a:rPr lang="en-US"/>
              <a:t>McGraw-Hill/Irwin</a:t>
            </a:r>
            <a:endParaRPr lang="en-US" dirty="0"/>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3335FD2C-7873-4634-87AA-FCBBC3A5FDDF}" type="slidenum">
              <a:rPr lang="en-US"/>
              <a:pPr>
                <a:defRPr/>
              </a:pPr>
              <a:t>‹#›</a:t>
            </a:fld>
            <a:endParaRPr lang="en-US"/>
          </a:p>
        </p:txBody>
      </p:sp>
    </p:spTree>
    <p:extLst>
      <p:ext uri="{BB962C8B-B14F-4D97-AF65-F5344CB8AC3E}">
        <p14:creationId xmlns:p14="http://schemas.microsoft.com/office/powerpoint/2010/main" val="3905087909"/>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r>
              <a:rPr lang="en-US"/>
              <a:t>McGraw-Hill/Irwin</a:t>
            </a:r>
            <a:endParaRPr lang="en-US" dirty="0"/>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9569DFA0-B81F-438B-9F43-D918C84C30D9}" type="slidenum">
              <a:rPr lang="en-US"/>
              <a:pPr>
                <a:defRPr/>
              </a:pPr>
              <a:t>‹#›</a:t>
            </a:fld>
            <a:endParaRPr lang="en-US"/>
          </a:p>
        </p:txBody>
      </p:sp>
    </p:spTree>
    <p:extLst>
      <p:ext uri="{BB962C8B-B14F-4D97-AF65-F5344CB8AC3E}">
        <p14:creationId xmlns:p14="http://schemas.microsoft.com/office/powerpoint/2010/main" val="188276110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r>
              <a:rPr lang="en-US"/>
              <a:t>McGraw-Hill/Irwin</a:t>
            </a:r>
            <a:endParaRPr lang="en-US" dirty="0"/>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86E85558-94A3-4F51-B3A8-11604E39A5EC}" type="slidenum">
              <a:rPr lang="en-US"/>
              <a:pPr>
                <a:defRPr/>
              </a:pPr>
              <a:t>‹#›</a:t>
            </a:fld>
            <a:endParaRPr lang="en-US"/>
          </a:p>
        </p:txBody>
      </p:sp>
    </p:spTree>
    <p:extLst>
      <p:ext uri="{BB962C8B-B14F-4D97-AF65-F5344CB8AC3E}">
        <p14:creationId xmlns:p14="http://schemas.microsoft.com/office/powerpoint/2010/main" val="72306744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Başlık Yer Tutucus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r>
              <a:rPr lang="en-US"/>
              <a:t>McGraw-Hill/Irwin</a:t>
            </a:r>
            <a:endParaRPr lang="en-US" dirty="0"/>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84E43DDD-E8AD-4189-BA80-88E180F702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17" r:id="rId12"/>
    <p:sldLayoutId id="2147483918" r:id="rId13"/>
    <p:sldLayoutId id="2147483919" r:id="rId14"/>
    <p:sldLayoutId id="2147483920" r:id="rId15"/>
    <p:sldLayoutId id="2147483921" r:id="rId16"/>
    <p:sldLayoutId id="2147483922" r:id="rId17"/>
    <p:sldLayoutId id="2147483923" r:id="rId18"/>
    <p:sldLayoutId id="2147483925" r:id="rId19"/>
    <p:sldLayoutId id="2147483926" r:id="rId20"/>
    <p:sldLayoutId id="2147483927" r:id="rId21"/>
    <p:sldLayoutId id="2147483928" r:id="rId22"/>
    <p:sldLayoutId id="2147483929" r:id="rId23"/>
    <p:sldLayoutId id="2147483930" r:id="rId24"/>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8.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4.wmf"/><Relationship Id="rId4" Type="http://schemas.openxmlformats.org/officeDocument/2006/relationships/oleObject" Target="../embeddings/oleObject9.bin"/><Relationship Id="rId9"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1.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19.w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2.w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4.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26.wmf"/><Relationship Id="rId4" Type="http://schemas.openxmlformats.org/officeDocument/2006/relationships/oleObject" Target="../embeddings/oleObject16.bin"/><Relationship Id="rId9" Type="http://schemas.openxmlformats.org/officeDocument/2006/relationships/image" Target="../media/image28.wmf"/></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5.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image" Target="../media/image29.wmf"/><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 Id="rId9"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8.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image" Target="../media/image36.wmf"/><Relationship Id="rId4" Type="http://schemas.openxmlformats.org/officeDocument/2006/relationships/oleObject" Target="../embeddings/oleObject21.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0.wmf"/><Relationship Id="rId5" Type="http://schemas.openxmlformats.org/officeDocument/2006/relationships/oleObject" Target="../embeddings/oleObject24.bin"/><Relationship Id="rId4" Type="http://schemas.openxmlformats.org/officeDocument/2006/relationships/image" Target="../media/image36.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1.png"/><Relationship Id="rId5" Type="http://schemas.openxmlformats.org/officeDocument/2006/relationships/image" Target="../media/image38.wmf"/><Relationship Id="rId4" Type="http://schemas.openxmlformats.org/officeDocument/2006/relationships/oleObject" Target="../embeddings/oleObject25.bin"/></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1.png"/><Relationship Id="rId5" Type="http://schemas.openxmlformats.org/officeDocument/2006/relationships/image" Target="../media/image38.wmf"/><Relationship Id="rId4" Type="http://schemas.openxmlformats.org/officeDocument/2006/relationships/oleObject" Target="../embeddings/oleObject26.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wmf"/><Relationship Id="rId4" Type="http://schemas.openxmlformats.org/officeDocument/2006/relationships/oleObject" Target="../embeddings/oleObject4.bin"/><Relationship Id="rId9" Type="http://schemas.openxmlformats.org/officeDocument/2006/relationships/image" Target="../media/image6.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2.png"/><Relationship Id="rId5" Type="http://schemas.openxmlformats.org/officeDocument/2006/relationships/image" Target="../media/image41.wmf"/><Relationship Id="rId4" Type="http://schemas.openxmlformats.org/officeDocument/2006/relationships/oleObject" Target="../embeddings/oleObject27.bin"/></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0.png"/><Relationship Id="rId5" Type="http://schemas.openxmlformats.org/officeDocument/2006/relationships/image" Target="../media/image49.wmf"/><Relationship Id="rId4" Type="http://schemas.openxmlformats.org/officeDocument/2006/relationships/oleObject" Target="../embeddings/oleObject28.bin"/></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image" Target="../media/image53.wmf"/></Relationships>
</file>

<file path=ppt/slides/_rels/slide58.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58.wmf"/><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image" Target="../media/image55.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33.bin"/></Relationships>
</file>

<file path=ppt/slides/_rels/slide59.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image" Target="../media/image60.wmf"/><Relationship Id="rId5" Type="http://schemas.openxmlformats.org/officeDocument/2006/relationships/oleObject" Target="../embeddings/oleObject36.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38.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8.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p:txBody>
          <a:bodyPr/>
          <a:lstStyle/>
          <a:p>
            <a:pPr eaLnBrk="1" hangingPunct="1"/>
            <a:r>
              <a:rPr lang="en-US" altLang="tr-TR" b="1" dirty="0" smtClean="0"/>
              <a:t>Income and Spending</a:t>
            </a:r>
          </a:p>
        </p:txBody>
      </p:sp>
      <p:sp>
        <p:nvSpPr>
          <p:cNvPr id="22531" name="Rectangle 5"/>
          <p:cNvSpPr>
            <a:spLocks noGrp="1" noChangeArrowheads="1"/>
          </p:cNvSpPr>
          <p:nvPr>
            <p:ph type="subTitle" idx="1"/>
          </p:nvPr>
        </p:nvSpPr>
        <p:spPr/>
        <p:txBody>
          <a:bodyPr/>
          <a:lstStyle/>
          <a:p>
            <a:pPr eaLnBrk="1" hangingPunct="1"/>
            <a:r>
              <a:rPr lang="en-US" altLang="tr-TR" b="1" dirty="0" smtClean="0">
                <a:solidFill>
                  <a:schemeClr val="tx1"/>
                </a:solidFill>
              </a:rPr>
              <a:t>Chapter </a:t>
            </a:r>
            <a:r>
              <a:rPr lang="tr-TR" altLang="tr-TR" b="1" dirty="0" smtClean="0">
                <a:solidFill>
                  <a:schemeClr val="tx1"/>
                </a:solidFill>
              </a:rPr>
              <a:t>3</a:t>
            </a:r>
            <a:endParaRPr lang="en-US" altLang="tr-TR" b="1"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185" y="183289"/>
            <a:ext cx="576262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579" y="3171009"/>
            <a:ext cx="60864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82541" y="212374"/>
            <a:ext cx="1316038" cy="646331"/>
          </a:xfrm>
          <a:prstGeom prst="rect">
            <a:avLst/>
          </a:prstGeom>
        </p:spPr>
        <p:txBody>
          <a:bodyPr wrap="square">
            <a:spAutoFit/>
          </a:bodyPr>
          <a:lstStyle/>
          <a:p>
            <a:pPr eaLnBrk="1" hangingPunct="1"/>
            <a:r>
              <a:rPr lang="tr-TR" altLang="tr-TR" dirty="0" err="1" smtClean="0"/>
              <a:t>Assume</a:t>
            </a:r>
            <a:r>
              <a:rPr lang="tr-TR" altLang="tr-TR" dirty="0" smtClean="0"/>
              <a:t>:</a:t>
            </a:r>
            <a:endParaRPr lang="tr-TR" altLang="tr-TR" dirty="0"/>
          </a:p>
          <a:p>
            <a:pPr eaLnBrk="1" hangingPunct="1"/>
            <a:r>
              <a:rPr lang="tr-TR" altLang="tr-TR" dirty="0" smtClean="0"/>
              <a:t>Y</a:t>
            </a:r>
            <a:r>
              <a:rPr lang="en-US" altLang="tr-TR" dirty="0" smtClean="0"/>
              <a:t> </a:t>
            </a:r>
            <a:r>
              <a:rPr lang="en-US" altLang="tr-TR" dirty="0"/>
              <a:t>= </a:t>
            </a:r>
            <a:r>
              <a:rPr lang="en-US" altLang="tr-TR" dirty="0" err="1" smtClean="0"/>
              <a:t>Yd</a:t>
            </a:r>
            <a:endParaRPr lang="en-US" altLang="tr-TR" dirty="0"/>
          </a:p>
        </p:txBody>
      </p:sp>
    </p:spTree>
    <p:extLst>
      <p:ext uri="{BB962C8B-B14F-4D97-AF65-F5344CB8AC3E}">
        <p14:creationId xmlns:p14="http://schemas.microsoft.com/office/powerpoint/2010/main" val="1215774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649" y="1756953"/>
            <a:ext cx="6947625" cy="305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513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901019"/>
          </a:xfrm>
          <a:solidFill>
            <a:schemeClr val="bg1">
              <a:alpha val="72156"/>
            </a:schemeClr>
          </a:solidFill>
        </p:spPr>
        <p:txBody>
          <a:bodyPr/>
          <a:lstStyle/>
          <a:p>
            <a:pPr eaLnBrk="1" hangingPunct="1"/>
            <a:r>
              <a:rPr lang="en-US" altLang="tr-TR" sz="3200" dirty="0" smtClean="0"/>
              <a:t>Consumption, AD, and </a:t>
            </a:r>
            <a:br>
              <a:rPr lang="en-US" altLang="tr-TR" sz="3200" dirty="0" smtClean="0"/>
            </a:br>
            <a:r>
              <a:rPr lang="en-US" altLang="tr-TR" sz="3200" dirty="0" smtClean="0"/>
              <a:t>Autonomous Spending</a:t>
            </a:r>
          </a:p>
        </p:txBody>
      </p:sp>
      <p:sp>
        <p:nvSpPr>
          <p:cNvPr id="30723" name="Rectangle 3"/>
          <p:cNvSpPr>
            <a:spLocks noGrp="1" noChangeArrowheads="1"/>
          </p:cNvSpPr>
          <p:nvPr>
            <p:ph idx="1"/>
          </p:nvPr>
        </p:nvSpPr>
        <p:spPr>
          <a:xfrm>
            <a:off x="457200" y="1247502"/>
            <a:ext cx="8229600" cy="5453743"/>
          </a:xfrm>
          <a:solidFill>
            <a:schemeClr val="bg1">
              <a:alpha val="78038"/>
            </a:schemeClr>
          </a:solidFill>
        </p:spPr>
        <p:txBody>
          <a:bodyPr/>
          <a:lstStyle/>
          <a:p>
            <a:pPr marL="0" indent="0" eaLnBrk="1" hangingPunct="1">
              <a:lnSpc>
                <a:spcPct val="90000"/>
              </a:lnSpc>
              <a:buNone/>
            </a:pPr>
            <a:r>
              <a:rPr lang="en-US" altLang="tr-TR" sz="2400" dirty="0" smtClean="0"/>
              <a:t>Now we incorporate the other components of AD: G, I, taxes, and foreign trade (assume autonomous)</a:t>
            </a:r>
            <a:r>
              <a:rPr lang="tr-TR" altLang="tr-TR" sz="2400" dirty="0" smtClean="0"/>
              <a:t>. </a:t>
            </a:r>
            <a:r>
              <a:rPr lang="en-US" altLang="tr-TR" sz="2400" dirty="0" smtClean="0"/>
              <a:t>Consumption now depends on disposable income, </a:t>
            </a:r>
            <a:endParaRPr lang="tr-TR" altLang="tr-TR" sz="2400" dirty="0" smtClean="0"/>
          </a:p>
          <a:p>
            <a:pPr marL="0" indent="0" eaLnBrk="1" hangingPunct="1">
              <a:lnSpc>
                <a:spcPct val="90000"/>
              </a:lnSpc>
              <a:buNone/>
            </a:pPr>
            <a:endParaRPr lang="tr-TR" altLang="tr-TR" sz="2400" dirty="0"/>
          </a:p>
          <a:p>
            <a:pPr marL="0" indent="0" eaLnBrk="1" hangingPunct="1">
              <a:lnSpc>
                <a:spcPct val="90000"/>
              </a:lnSpc>
              <a:buNone/>
            </a:pPr>
            <a:endParaRPr lang="en-US" altLang="tr-TR" sz="2400" dirty="0" smtClean="0"/>
          </a:p>
          <a:p>
            <a:pPr lvl="1" eaLnBrk="1" hangingPunct="1">
              <a:lnSpc>
                <a:spcPct val="90000"/>
              </a:lnSpc>
              <a:buFontTx/>
              <a:buNone/>
            </a:pPr>
            <a:r>
              <a:rPr lang="en-US" altLang="tr-TR" sz="2400" dirty="0" smtClean="0"/>
              <a:t>                                                                </a:t>
            </a:r>
            <a:r>
              <a:rPr lang="tr-TR" altLang="tr-TR" sz="2400" dirty="0" smtClean="0"/>
              <a:t>                                    (</a:t>
            </a:r>
            <a:r>
              <a:rPr lang="en-US" altLang="tr-TR" sz="2400" dirty="0" smtClean="0"/>
              <a:t>8) </a:t>
            </a:r>
          </a:p>
          <a:p>
            <a:pPr marL="0" indent="0" eaLnBrk="1" hangingPunct="1">
              <a:lnSpc>
                <a:spcPct val="90000"/>
              </a:lnSpc>
              <a:buNone/>
            </a:pPr>
            <a:r>
              <a:rPr lang="en-US" altLang="tr-TR" sz="2400" dirty="0" smtClean="0"/>
              <a:t>AD then becomes</a:t>
            </a:r>
          </a:p>
          <a:p>
            <a:pPr eaLnBrk="1" hangingPunct="1">
              <a:lnSpc>
                <a:spcPct val="90000"/>
              </a:lnSpc>
            </a:pPr>
            <a:endParaRPr lang="en-US" altLang="tr-TR" sz="2400" dirty="0" smtClean="0"/>
          </a:p>
          <a:p>
            <a:pPr eaLnBrk="1" hangingPunct="1">
              <a:lnSpc>
                <a:spcPct val="90000"/>
              </a:lnSpc>
              <a:buFontTx/>
              <a:buNone/>
            </a:pPr>
            <a:r>
              <a:rPr lang="en-US" altLang="tr-TR" sz="2400" dirty="0" smtClean="0"/>
              <a:t>                                                                                              </a:t>
            </a:r>
            <a:r>
              <a:rPr lang="tr-TR" altLang="tr-TR" sz="2400" dirty="0" smtClean="0"/>
              <a:t>             </a:t>
            </a:r>
            <a:r>
              <a:rPr lang="en-US" altLang="tr-TR" sz="2400" dirty="0" smtClean="0"/>
              <a:t>(9) </a:t>
            </a:r>
          </a:p>
          <a:p>
            <a:pPr eaLnBrk="1" hangingPunct="1">
              <a:lnSpc>
                <a:spcPct val="90000"/>
              </a:lnSpc>
              <a:buFontTx/>
              <a:buNone/>
            </a:pPr>
            <a:endParaRPr lang="en-US" altLang="tr-TR" sz="2400" dirty="0" smtClean="0"/>
          </a:p>
          <a:p>
            <a:pPr eaLnBrk="1" hangingPunct="1">
              <a:lnSpc>
                <a:spcPct val="90000"/>
              </a:lnSpc>
              <a:buFontTx/>
              <a:buNone/>
            </a:pPr>
            <a:r>
              <a:rPr lang="en-US" altLang="tr-TR" sz="2400" dirty="0" smtClean="0"/>
              <a:t>  </a:t>
            </a:r>
          </a:p>
          <a:p>
            <a:pPr eaLnBrk="1" hangingPunct="1">
              <a:lnSpc>
                <a:spcPct val="90000"/>
              </a:lnSpc>
              <a:buFontTx/>
              <a:buNone/>
            </a:pPr>
            <a:r>
              <a:rPr lang="en-US" altLang="tr-TR" sz="2400" dirty="0" smtClean="0"/>
              <a:t>  where A is independent of the level of income, or autonomous</a:t>
            </a:r>
            <a:r>
              <a:rPr lang="tr-TR" altLang="tr-TR" sz="2400" dirty="0" smtClean="0"/>
              <a:t>.</a:t>
            </a:r>
          </a:p>
          <a:p>
            <a:pPr eaLnBrk="1" hangingPunct="1">
              <a:lnSpc>
                <a:spcPct val="90000"/>
              </a:lnSpc>
              <a:buFontTx/>
              <a:buNone/>
            </a:pPr>
            <a:r>
              <a:rPr lang="tr-TR" altLang="tr-TR" sz="2000" i="1" dirty="0" smtClean="0"/>
              <a:t>(</a:t>
            </a:r>
            <a:r>
              <a:rPr lang="en-US" altLang="tr-TR" sz="2000" i="1" dirty="0" smtClean="0"/>
              <a:t>Continuing </a:t>
            </a:r>
            <a:r>
              <a:rPr lang="en-US" altLang="tr-TR" sz="2000" i="1" dirty="0"/>
              <a:t>to assume that the government sector </a:t>
            </a:r>
            <a:r>
              <a:rPr lang="en-US" altLang="tr-TR" sz="2000" i="1" dirty="0" smtClean="0"/>
              <a:t>and</a:t>
            </a:r>
            <a:r>
              <a:rPr lang="tr-TR" altLang="tr-TR" sz="2000" i="1" dirty="0" smtClean="0"/>
              <a:t> </a:t>
            </a:r>
            <a:r>
              <a:rPr lang="en-US" altLang="tr-TR" sz="2000" i="1" dirty="0" smtClean="0"/>
              <a:t>foreign </a:t>
            </a:r>
            <a:r>
              <a:rPr lang="en-US" altLang="tr-TR" sz="2000" i="1" dirty="0"/>
              <a:t>trade are </a:t>
            </a:r>
            <a:r>
              <a:rPr lang="en-US" altLang="tr-TR" sz="2000" i="1" dirty="0" smtClean="0"/>
              <a:t>exogenous</a:t>
            </a:r>
            <a:r>
              <a:rPr lang="tr-TR" altLang="tr-TR" sz="2000" i="1" dirty="0" smtClean="0"/>
              <a:t>)</a:t>
            </a:r>
            <a:endParaRPr lang="en-US" altLang="tr-TR" sz="2000" i="1" dirty="0" smtClean="0"/>
          </a:p>
        </p:txBody>
      </p:sp>
      <p:graphicFrame>
        <p:nvGraphicFramePr>
          <p:cNvPr id="30724" name="Object 4"/>
          <p:cNvGraphicFramePr>
            <a:graphicFrameLocks noChangeAspect="1"/>
          </p:cNvGraphicFramePr>
          <p:nvPr>
            <p:extLst>
              <p:ext uri="{D42A27DB-BD31-4B8C-83A1-F6EECF244321}">
                <p14:modId xmlns:p14="http://schemas.microsoft.com/office/powerpoint/2010/main" val="3637633134"/>
              </p:ext>
            </p:extLst>
          </p:nvPr>
        </p:nvGraphicFramePr>
        <p:xfrm>
          <a:off x="2998697" y="2366731"/>
          <a:ext cx="2605269" cy="360531"/>
        </p:xfrm>
        <a:graphic>
          <a:graphicData uri="http://schemas.openxmlformats.org/presentationml/2006/ole">
            <mc:AlternateContent xmlns:mc="http://schemas.openxmlformats.org/markup-compatibility/2006">
              <mc:Choice xmlns:v="urn:schemas-microsoft-com:vml" Requires="v">
                <p:oleObj spid="_x0000_s30870" name="Equation" r:id="rId4" imgW="1117115" imgH="165028" progId="Equation.3">
                  <p:embed/>
                </p:oleObj>
              </mc:Choice>
              <mc:Fallback>
                <p:oleObj name="Equation" r:id="rId4" imgW="1117115" imgH="165028"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8697" y="2366731"/>
                        <a:ext cx="2605269" cy="360531"/>
                      </a:xfrm>
                      <a:prstGeom prst="rect">
                        <a:avLst/>
                      </a:prstGeom>
                      <a:noFill/>
                      <a:ln>
                        <a:noFill/>
                      </a:ln>
                      <a:extLst/>
                    </p:spPr>
                  </p:pic>
                </p:oleObj>
              </mc:Fallback>
            </mc:AlternateContent>
          </a:graphicData>
        </a:graphic>
      </p:graphicFrame>
      <p:graphicFrame>
        <p:nvGraphicFramePr>
          <p:cNvPr id="30725" name="Object 5"/>
          <p:cNvGraphicFramePr>
            <a:graphicFrameLocks noChangeAspect="1"/>
          </p:cNvGraphicFramePr>
          <p:nvPr>
            <p:extLst>
              <p:ext uri="{D42A27DB-BD31-4B8C-83A1-F6EECF244321}">
                <p14:modId xmlns:p14="http://schemas.microsoft.com/office/powerpoint/2010/main" val="3313416872"/>
              </p:ext>
            </p:extLst>
          </p:nvPr>
        </p:nvGraphicFramePr>
        <p:xfrm>
          <a:off x="1907176" y="2829895"/>
          <a:ext cx="5167687" cy="503435"/>
        </p:xfrm>
        <a:graphic>
          <a:graphicData uri="http://schemas.openxmlformats.org/presentationml/2006/ole">
            <mc:AlternateContent xmlns:mc="http://schemas.openxmlformats.org/markup-compatibility/2006">
              <mc:Choice xmlns:v="urn:schemas-microsoft-com:vml" Requires="v">
                <p:oleObj spid="_x0000_s30871" name="Equation" r:id="rId6" imgW="2159000" imgH="228600" progId="Equation.3">
                  <p:embed/>
                </p:oleObj>
              </mc:Choice>
              <mc:Fallback>
                <p:oleObj name="Equation" r:id="rId6" imgW="2159000" imgH="2286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176" y="2829895"/>
                        <a:ext cx="5167687" cy="503435"/>
                      </a:xfrm>
                      <a:prstGeom prst="rect">
                        <a:avLst/>
                      </a:prstGeom>
                      <a:noFill/>
                      <a:ln>
                        <a:noFill/>
                      </a:ln>
                      <a:extLst/>
                    </p:spPr>
                  </p:pic>
                </p:oleObj>
              </mc:Fallback>
            </mc:AlternateContent>
          </a:graphicData>
        </a:graphic>
      </p:graphicFrame>
      <p:graphicFrame>
        <p:nvGraphicFramePr>
          <p:cNvPr id="30727" name="Nesne 2"/>
          <p:cNvGraphicFramePr>
            <a:graphicFrameLocks noChangeAspect="1"/>
          </p:cNvGraphicFramePr>
          <p:nvPr>
            <p:extLst>
              <p:ext uri="{D42A27DB-BD31-4B8C-83A1-F6EECF244321}">
                <p14:modId xmlns:p14="http://schemas.microsoft.com/office/powerpoint/2010/main" val="835414370"/>
              </p:ext>
            </p:extLst>
          </p:nvPr>
        </p:nvGraphicFramePr>
        <p:xfrm>
          <a:off x="3063024" y="3495539"/>
          <a:ext cx="4095060" cy="1873296"/>
        </p:xfrm>
        <a:graphic>
          <a:graphicData uri="http://schemas.openxmlformats.org/presentationml/2006/ole">
            <mc:AlternateContent xmlns:mc="http://schemas.openxmlformats.org/markup-compatibility/2006">
              <mc:Choice xmlns:v="urn:schemas-microsoft-com:vml" Requires="v">
                <p:oleObj spid="_x0000_s30872" name="Equation" r:id="rId8" imgW="2349500" imgH="914400" progId="Equation.3">
                  <p:embed/>
                </p:oleObj>
              </mc:Choice>
              <mc:Fallback>
                <p:oleObj name="Equation" r:id="rId8" imgW="2349500" imgH="914400" progId="Equation.3">
                  <p:embed/>
                  <p:pic>
                    <p:nvPicPr>
                      <p:cNvPr id="0" name="Nesn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3024" y="3495539"/>
                        <a:ext cx="4095060" cy="1873296"/>
                      </a:xfrm>
                      <a:prstGeom prst="rect">
                        <a:avLst/>
                      </a:prstGeom>
                      <a:noFill/>
                      <a:ln>
                        <a:noFill/>
                      </a:ln>
                      <a:extLst/>
                    </p:spPr>
                  </p:pic>
                </p:oleObj>
              </mc:Fallback>
            </mc:AlternateContent>
          </a:graphicData>
        </a:graphic>
      </p:graphicFrame>
      <p:sp>
        <p:nvSpPr>
          <p:cNvPr id="2" name="Dikdörtgen 1"/>
          <p:cNvSpPr/>
          <p:nvPr/>
        </p:nvSpPr>
        <p:spPr>
          <a:xfrm>
            <a:off x="7673752" y="2460563"/>
            <a:ext cx="595035" cy="369332"/>
          </a:xfrm>
          <a:prstGeom prst="rect">
            <a:avLst/>
          </a:prstGeom>
        </p:spPr>
        <p:txBody>
          <a:bodyPr wrap="none">
            <a:spAutoFit/>
          </a:bodyPr>
          <a:lstStyle/>
          <a:p>
            <a:r>
              <a:rPr lang="en-US" altLang="tr-TR" dirty="0"/>
              <a:t> </a:t>
            </a:r>
            <a:r>
              <a:rPr lang="en-US" altLang="tr-TR" dirty="0" smtClean="0"/>
              <a:t>(</a:t>
            </a:r>
            <a:r>
              <a:rPr lang="en-US" altLang="tr-TR" dirty="0"/>
              <a:t>7) </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83326" y="926519"/>
            <a:ext cx="8138160" cy="5262979"/>
          </a:xfrm>
          <a:prstGeom prst="rect">
            <a:avLst/>
          </a:prstGeom>
        </p:spPr>
        <p:txBody>
          <a:bodyPr wrap="square">
            <a:spAutoFit/>
          </a:bodyPr>
          <a:lstStyle/>
          <a:p>
            <a:pPr algn="just"/>
            <a:r>
              <a:rPr lang="en-US" sz="2400" dirty="0">
                <a:latin typeface="+mj-lt"/>
              </a:rPr>
              <a:t>The aggregate demand function, equation (9), is shown in Figure 9-2 . Part of aggregate demand, </a:t>
            </a:r>
            <a:endParaRPr lang="tr-TR" sz="2400" dirty="0" smtClean="0">
              <a:latin typeface="+mj-lt"/>
            </a:endParaRPr>
          </a:p>
          <a:p>
            <a:pPr algn="just"/>
            <a:endParaRPr lang="tr-TR" sz="2400" dirty="0">
              <a:latin typeface="+mj-lt"/>
            </a:endParaRPr>
          </a:p>
          <a:p>
            <a:pPr algn="just"/>
            <a:endParaRPr lang="tr-TR" sz="2400" dirty="0" smtClean="0">
              <a:latin typeface="+mj-lt"/>
            </a:endParaRPr>
          </a:p>
          <a:p>
            <a:pPr algn="just"/>
            <a:endParaRPr lang="tr-TR" sz="2400" dirty="0">
              <a:latin typeface="+mj-lt"/>
            </a:endParaRPr>
          </a:p>
          <a:p>
            <a:pPr algn="just"/>
            <a:endParaRPr lang="tr-TR" sz="2400" dirty="0" smtClean="0">
              <a:latin typeface="+mj-lt"/>
            </a:endParaRPr>
          </a:p>
          <a:p>
            <a:pPr algn="just"/>
            <a:r>
              <a:rPr lang="en-US" sz="2400" dirty="0" smtClean="0">
                <a:latin typeface="+mj-lt"/>
              </a:rPr>
              <a:t>is </a:t>
            </a:r>
            <a:r>
              <a:rPr lang="en-US" sz="2400" dirty="0">
                <a:latin typeface="+mj-lt"/>
              </a:rPr>
              <a:t>independent of the level of income, or autonomous. But aggregate demand also depends on the level of income. It increases with the level of income because consumption demand increases with income. The aggregate demand schedule is obtained by adding (vertically) the demands for consumption, investment, government spending, and net exports at each level of income. At the income level </a:t>
            </a:r>
            <a:r>
              <a:rPr lang="en-US" sz="2400" dirty="0" smtClean="0">
                <a:latin typeface="+mj-lt"/>
              </a:rPr>
              <a:t>Y</a:t>
            </a:r>
            <a:r>
              <a:rPr lang="tr-TR" sz="2400" baseline="-25000" dirty="0">
                <a:latin typeface="+mj-lt"/>
              </a:rPr>
              <a:t>0</a:t>
            </a:r>
            <a:r>
              <a:rPr lang="en-US" sz="2400" dirty="0" smtClean="0">
                <a:latin typeface="+mj-lt"/>
              </a:rPr>
              <a:t> </a:t>
            </a:r>
            <a:r>
              <a:rPr lang="en-US" sz="2400" dirty="0">
                <a:latin typeface="+mj-lt"/>
              </a:rPr>
              <a:t>in Figure 9-2 , the level of aggregate demand is AD</a:t>
            </a:r>
            <a:r>
              <a:rPr lang="en-US" sz="2400" baseline="-25000" dirty="0">
                <a:latin typeface="+mj-lt"/>
              </a:rPr>
              <a:t>0</a:t>
            </a:r>
            <a:r>
              <a:rPr lang="en-US" sz="2400" dirty="0">
                <a:latin typeface="+mj-lt"/>
              </a:rPr>
              <a:t> . </a:t>
            </a:r>
            <a:endParaRPr lang="tr-TR" sz="2400" dirty="0">
              <a:latin typeface="+mj-lt"/>
            </a:endParaRPr>
          </a:p>
        </p:txBody>
      </p:sp>
      <p:graphicFrame>
        <p:nvGraphicFramePr>
          <p:cNvPr id="7" name="Nesne 6"/>
          <p:cNvGraphicFramePr>
            <a:graphicFrameLocks noChangeAspect="1"/>
          </p:cNvGraphicFramePr>
          <p:nvPr>
            <p:extLst>
              <p:ext uri="{D42A27DB-BD31-4B8C-83A1-F6EECF244321}">
                <p14:modId xmlns:p14="http://schemas.microsoft.com/office/powerpoint/2010/main" val="2693878457"/>
              </p:ext>
            </p:extLst>
          </p:nvPr>
        </p:nvGraphicFramePr>
        <p:xfrm>
          <a:off x="2599509" y="1828936"/>
          <a:ext cx="3530283" cy="868223"/>
        </p:xfrm>
        <a:graphic>
          <a:graphicData uri="http://schemas.openxmlformats.org/presentationml/2006/ole">
            <mc:AlternateContent xmlns:mc="http://schemas.openxmlformats.org/markup-compatibility/2006">
              <mc:Choice xmlns:v="urn:schemas-microsoft-com:vml" Requires="v">
                <p:oleObj spid="_x0000_s76824" name="Denklem" r:id="rId3" imgW="2184120" imgH="457200" progId="Equation.3">
                  <p:embed/>
                </p:oleObj>
              </mc:Choice>
              <mc:Fallback>
                <p:oleObj name="Denklem" r:id="rId3" imgW="2184120" imgH="457200" progId="Equation.3">
                  <p:embed/>
                  <p:pic>
                    <p:nvPicPr>
                      <p:cNvPr id="0" name="Nesne 2"/>
                      <p:cNvPicPr>
                        <a:picLocks noChangeAspect="1" noChangeArrowheads="1"/>
                      </p:cNvPicPr>
                      <p:nvPr/>
                    </p:nvPicPr>
                    <p:blipFill>
                      <a:blip r:embed="rId4"/>
                      <a:srcRect/>
                      <a:stretch>
                        <a:fillRect/>
                      </a:stretch>
                    </p:blipFill>
                    <p:spPr bwMode="auto">
                      <a:xfrm>
                        <a:off x="2599509" y="1828936"/>
                        <a:ext cx="3530283" cy="86822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95782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1"/>
          <p:cNvSpPr>
            <a:spLocks noGrp="1"/>
          </p:cNvSpPr>
          <p:nvPr>
            <p:ph idx="1"/>
          </p:nvPr>
        </p:nvSpPr>
        <p:spPr>
          <a:solidFill>
            <a:schemeClr val="bg1">
              <a:alpha val="78038"/>
            </a:schemeClr>
          </a:solidFill>
        </p:spPr>
        <p:txBody>
          <a:bodyPr/>
          <a:lstStyle/>
          <a:p>
            <a:pPr marL="0" indent="0" eaLnBrk="1" hangingPunct="1">
              <a:buFont typeface="Arial" charset="0"/>
              <a:buNone/>
            </a:pPr>
            <a:r>
              <a:rPr lang="en-US" altLang="tr-TR" smtClean="0"/>
              <a:t> </a:t>
            </a:r>
          </a:p>
        </p:txBody>
      </p:sp>
      <p:pic>
        <p:nvPicPr>
          <p:cNvPr id="317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088" y="1812925"/>
            <a:ext cx="5457825"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606852" y="1443593"/>
            <a:ext cx="1236236" cy="369332"/>
          </a:xfrm>
          <a:prstGeom prst="rect">
            <a:avLst/>
          </a:prstGeom>
        </p:spPr>
        <p:txBody>
          <a:bodyPr wrap="none">
            <a:spAutoFit/>
          </a:bodyPr>
          <a:lstStyle/>
          <a:p>
            <a:r>
              <a:rPr lang="en-US" dirty="0"/>
              <a:t>Figure 9-2</a:t>
            </a:r>
            <a:endParaRPr lang="tr-TR" dirty="0"/>
          </a:p>
        </p:txBody>
      </p:sp>
      <p:sp>
        <p:nvSpPr>
          <p:cNvPr id="4" name="Dikdörtgen 3"/>
          <p:cNvSpPr/>
          <p:nvPr/>
        </p:nvSpPr>
        <p:spPr>
          <a:xfrm>
            <a:off x="418011" y="211334"/>
            <a:ext cx="8386355" cy="646331"/>
          </a:xfrm>
          <a:prstGeom prst="rect">
            <a:avLst/>
          </a:prstGeom>
        </p:spPr>
        <p:txBody>
          <a:bodyPr wrap="square">
            <a:spAutoFit/>
          </a:bodyPr>
          <a:lstStyle/>
          <a:p>
            <a:r>
              <a:rPr lang="en-US" dirty="0"/>
              <a:t> The next step is to use the aggregate demand function, AD , from Figure 9-2 and equation (9) to determine the equilibrium levels of output and income.</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rtlCol="0">
            <a:normAutofit/>
          </a:bodyPr>
          <a:lstStyle/>
          <a:p>
            <a:pPr eaLnBrk="1" fontAlgn="auto" hangingPunct="1">
              <a:spcAft>
                <a:spcPts val="0"/>
              </a:spcAft>
              <a:defRPr/>
            </a:pPr>
            <a:r>
              <a:rPr lang="en-US" dirty="0" smtClean="0"/>
              <a:t>Equilibrium Income and Output</a:t>
            </a:r>
          </a:p>
        </p:txBody>
      </p:sp>
      <p:sp>
        <p:nvSpPr>
          <p:cNvPr id="32771" name="Rectangle 3"/>
          <p:cNvSpPr>
            <a:spLocks noGrp="1" noChangeArrowheads="1"/>
          </p:cNvSpPr>
          <p:nvPr>
            <p:ph idx="1"/>
          </p:nvPr>
        </p:nvSpPr>
        <p:spPr>
          <a:solidFill>
            <a:schemeClr val="bg1">
              <a:alpha val="78038"/>
            </a:schemeClr>
          </a:solidFill>
        </p:spPr>
        <p:txBody>
          <a:bodyPr/>
          <a:lstStyle/>
          <a:p>
            <a:pPr marL="0" indent="0" eaLnBrk="1" hangingPunct="1">
              <a:buFont typeface="Arial" charset="0"/>
              <a:buNone/>
            </a:pPr>
            <a:r>
              <a:rPr lang="en-US" altLang="tr-TR" sz="1800" smtClean="0"/>
              <a:t> </a:t>
            </a:r>
          </a:p>
        </p:txBody>
      </p:sp>
      <p:pic>
        <p:nvPicPr>
          <p:cNvPr id="327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425" y="1981200"/>
            <a:ext cx="404495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3"/>
          <p:cNvSpPr txBox="1">
            <a:spLocks noChangeArrowheads="1"/>
          </p:cNvSpPr>
          <p:nvPr/>
        </p:nvSpPr>
        <p:spPr bwMode="auto">
          <a:xfrm>
            <a:off x="838200" y="1671638"/>
            <a:ext cx="33242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Char char="•"/>
            </a:pPr>
            <a:r>
              <a:rPr lang="en-US" altLang="tr-TR">
                <a:latin typeface="Book Antiqua" pitchFamily="18" charset="0"/>
              </a:rPr>
              <a:t>Equilibrium occurs where Y=AD, which is illustrated by the 45</a:t>
            </a:r>
            <a:r>
              <a:rPr lang="en-US" altLang="tr-TR">
                <a:latin typeface="Book Antiqua" pitchFamily="18" charset="0"/>
                <a:cs typeface="Times New Roman" pitchFamily="18" charset="0"/>
              </a:rPr>
              <a:t>° line </a:t>
            </a:r>
            <a:r>
              <a:rPr lang="en-US" altLang="tr-TR">
                <a:latin typeface="Book Antiqua" pitchFamily="18" charset="0"/>
                <a:cs typeface="Times New Roman" pitchFamily="18" charset="0"/>
                <a:sym typeface="Symbol" pitchFamily="18" charset="2"/>
              </a:rPr>
              <a:t> point E</a:t>
            </a:r>
          </a:p>
          <a:p>
            <a:pPr eaLnBrk="1" hangingPunct="1">
              <a:spcBef>
                <a:spcPct val="20000"/>
              </a:spcBef>
              <a:buFont typeface="Arial" charset="0"/>
              <a:buChar char="•"/>
            </a:pPr>
            <a:r>
              <a:rPr lang="en-US" altLang="tr-TR">
                <a:latin typeface="Book Antiqua" pitchFamily="18" charset="0"/>
                <a:cs typeface="Times New Roman" pitchFamily="18" charset="0"/>
                <a:sym typeface="Symbol" pitchFamily="18" charset="2"/>
              </a:rPr>
              <a:t>The arrows show how the economy reaches equilibrium</a:t>
            </a:r>
            <a:endParaRPr lang="en-US" altLang="tr-TR" sz="1600">
              <a:latin typeface="Book Antiqua" pitchFamily="18" charset="0"/>
            </a:endParaRPr>
          </a:p>
          <a:p>
            <a:pPr lvl="1" eaLnBrk="1" hangingPunct="1">
              <a:spcBef>
                <a:spcPct val="20000"/>
              </a:spcBef>
              <a:buFont typeface="Arial" charset="0"/>
              <a:buChar char="–"/>
            </a:pPr>
            <a:r>
              <a:rPr lang="en-US" altLang="tr-TR" sz="1600">
                <a:latin typeface="Book Antiqua" pitchFamily="18" charset="0"/>
              </a:rPr>
              <a:t>At any level of output below Y</a:t>
            </a:r>
            <a:r>
              <a:rPr lang="en-US" altLang="tr-TR" sz="1600" baseline="-25000">
                <a:latin typeface="Book Antiqua" pitchFamily="18" charset="0"/>
              </a:rPr>
              <a:t>0</a:t>
            </a:r>
            <a:r>
              <a:rPr lang="en-US" altLang="tr-TR" sz="1600">
                <a:latin typeface="Book Antiqua" pitchFamily="18" charset="0"/>
              </a:rPr>
              <a:t>, firms’ inventories decline, and they increase production</a:t>
            </a:r>
          </a:p>
          <a:p>
            <a:pPr lvl="1" eaLnBrk="1" hangingPunct="1">
              <a:spcBef>
                <a:spcPct val="20000"/>
              </a:spcBef>
              <a:buFont typeface="Arial" charset="0"/>
              <a:buChar char="–"/>
            </a:pPr>
            <a:r>
              <a:rPr lang="en-US" altLang="tr-TR" sz="1600">
                <a:latin typeface="Book Antiqua" pitchFamily="18" charset="0"/>
              </a:rPr>
              <a:t>At any level of output above Y</a:t>
            </a:r>
            <a:r>
              <a:rPr lang="en-US" altLang="tr-TR" sz="1600" baseline="-25000">
                <a:latin typeface="Book Antiqua" pitchFamily="18" charset="0"/>
              </a:rPr>
              <a:t>0</a:t>
            </a:r>
            <a:r>
              <a:rPr lang="en-US" altLang="tr-TR" sz="1600">
                <a:latin typeface="Book Antiqua" pitchFamily="18" charset="0"/>
              </a:rPr>
              <a:t>, firms’ inventories increase, and they decrease production</a:t>
            </a:r>
          </a:p>
          <a:p>
            <a:pPr lvl="1" eaLnBrk="1" hangingPunct="1">
              <a:spcBef>
                <a:spcPct val="20000"/>
              </a:spcBef>
            </a:pPr>
            <a:endParaRPr lang="en-US" altLang="tr-TR">
              <a:latin typeface="Book Antiqu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solidFill>
            <a:schemeClr val="bg1">
              <a:alpha val="72156"/>
            </a:schemeClr>
          </a:solidFill>
        </p:spPr>
        <p:txBody>
          <a:bodyPr/>
          <a:lstStyle/>
          <a:p>
            <a:pPr eaLnBrk="1" hangingPunct="1"/>
            <a:r>
              <a:rPr lang="en-US" altLang="tr-TR" sz="4000" smtClean="0"/>
              <a:t>The Formula for Equilibrium Output</a:t>
            </a:r>
          </a:p>
        </p:txBody>
      </p:sp>
      <p:sp>
        <p:nvSpPr>
          <p:cNvPr id="33795" name="Rectangle 3"/>
          <p:cNvSpPr>
            <a:spLocks noGrp="1" noChangeArrowheads="1"/>
          </p:cNvSpPr>
          <p:nvPr>
            <p:ph idx="1"/>
          </p:nvPr>
        </p:nvSpPr>
        <p:spPr>
          <a:solidFill>
            <a:schemeClr val="bg1">
              <a:alpha val="78038"/>
            </a:schemeClr>
          </a:solidFill>
        </p:spPr>
        <p:txBody>
          <a:bodyPr/>
          <a:lstStyle/>
          <a:p>
            <a:pPr marL="0" indent="0" eaLnBrk="1" hangingPunct="1">
              <a:buNone/>
            </a:pPr>
            <a:r>
              <a:rPr lang="en-US" altLang="tr-TR" sz="2400" dirty="0" smtClean="0"/>
              <a:t>Can solve for the equilibrium level of output, Y</a:t>
            </a:r>
            <a:r>
              <a:rPr lang="en-US" altLang="tr-TR" sz="2400" baseline="-25000" dirty="0" smtClean="0"/>
              <a:t>0</a:t>
            </a:r>
            <a:r>
              <a:rPr lang="en-US" altLang="tr-TR" sz="2400" dirty="0" smtClean="0"/>
              <a:t>, algebraically:</a:t>
            </a:r>
          </a:p>
          <a:p>
            <a:pPr lvl="1" eaLnBrk="1" hangingPunct="1"/>
            <a:r>
              <a:rPr lang="en-US" altLang="tr-TR" sz="2400" dirty="0" smtClean="0"/>
              <a:t>The equilibrium condition is Y = AD  (10)</a:t>
            </a:r>
          </a:p>
          <a:p>
            <a:pPr lvl="1" eaLnBrk="1" hangingPunct="1"/>
            <a:r>
              <a:rPr lang="en-US" altLang="tr-TR" sz="2400" dirty="0" smtClean="0"/>
              <a:t>Substituting (9) into (10) yields                   </a:t>
            </a:r>
            <a:r>
              <a:rPr lang="tr-TR" altLang="tr-TR" sz="2400" dirty="0" smtClean="0"/>
              <a:t>          </a:t>
            </a:r>
            <a:r>
              <a:rPr lang="en-US" altLang="tr-TR" sz="2400" dirty="0" smtClean="0"/>
              <a:t>(11) </a:t>
            </a:r>
          </a:p>
          <a:p>
            <a:pPr lvl="1" eaLnBrk="1" hangingPunct="1"/>
            <a:r>
              <a:rPr lang="en-US" altLang="tr-TR" sz="2400" dirty="0" smtClean="0"/>
              <a:t>Solve for Y to find the equilibrium level of output:</a:t>
            </a:r>
          </a:p>
          <a:p>
            <a:pPr lvl="1" eaLnBrk="1" hangingPunct="1"/>
            <a:endParaRPr lang="en-US" altLang="tr-TR" sz="1800" dirty="0" smtClean="0"/>
          </a:p>
          <a:p>
            <a:pPr lvl="1" eaLnBrk="1" hangingPunct="1">
              <a:buFontTx/>
              <a:buNone/>
            </a:pPr>
            <a:r>
              <a:rPr lang="en-US" altLang="tr-TR" sz="1800" dirty="0" smtClean="0"/>
              <a:t>                                                          </a:t>
            </a:r>
            <a:r>
              <a:rPr lang="tr-TR" altLang="tr-TR" sz="1800" dirty="0" smtClean="0"/>
              <a:t>                                                          </a:t>
            </a:r>
            <a:r>
              <a:rPr lang="en-US" altLang="tr-TR" sz="1800" dirty="0" smtClean="0"/>
              <a:t>(12)</a:t>
            </a:r>
          </a:p>
          <a:p>
            <a:pPr lvl="1" eaLnBrk="1" hangingPunct="1">
              <a:buFontTx/>
              <a:buNone/>
            </a:pPr>
            <a:endParaRPr lang="en-US" altLang="tr-TR" sz="1800" dirty="0" smtClean="0"/>
          </a:p>
          <a:p>
            <a:pPr lvl="1" eaLnBrk="1" hangingPunct="1">
              <a:buFontTx/>
              <a:buNone/>
            </a:pPr>
            <a:endParaRPr lang="en-US" altLang="tr-TR" dirty="0" smtClean="0"/>
          </a:p>
          <a:p>
            <a:pPr lvl="1" eaLnBrk="1" hangingPunct="1">
              <a:buFontTx/>
              <a:buNone/>
            </a:pPr>
            <a:endParaRPr lang="en-US" altLang="tr-TR" dirty="0" smtClean="0"/>
          </a:p>
          <a:p>
            <a:pPr lvl="1" eaLnBrk="1" hangingPunct="1">
              <a:buFontTx/>
              <a:buNone/>
            </a:pPr>
            <a:endParaRPr lang="en-US" altLang="tr-TR" dirty="0" smtClean="0"/>
          </a:p>
        </p:txBody>
      </p:sp>
      <p:graphicFrame>
        <p:nvGraphicFramePr>
          <p:cNvPr id="33796" name="Object 4"/>
          <p:cNvGraphicFramePr>
            <a:graphicFrameLocks noChangeAspect="1"/>
          </p:cNvGraphicFramePr>
          <p:nvPr>
            <p:extLst>
              <p:ext uri="{D42A27DB-BD31-4B8C-83A1-F6EECF244321}">
                <p14:modId xmlns:p14="http://schemas.microsoft.com/office/powerpoint/2010/main" val="864196874"/>
              </p:ext>
            </p:extLst>
          </p:nvPr>
        </p:nvGraphicFramePr>
        <p:xfrm>
          <a:off x="5313589" y="2489306"/>
          <a:ext cx="1400719" cy="454056"/>
        </p:xfrm>
        <a:graphic>
          <a:graphicData uri="http://schemas.openxmlformats.org/presentationml/2006/ole">
            <mc:AlternateContent xmlns:mc="http://schemas.openxmlformats.org/markup-compatibility/2006">
              <mc:Choice xmlns:v="urn:schemas-microsoft-com:vml" Requires="v">
                <p:oleObj spid="_x0000_s33893" name="Equation" r:id="rId4" imgW="736600" imgH="203200" progId="Equation.3">
                  <p:embed/>
                </p:oleObj>
              </mc:Choice>
              <mc:Fallback>
                <p:oleObj name="Equation" r:id="rId4" imgW="736600" imgH="203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3589" y="2489306"/>
                        <a:ext cx="1400719" cy="454056"/>
                      </a:xfrm>
                      <a:prstGeom prst="rect">
                        <a:avLst/>
                      </a:prstGeom>
                      <a:noFill/>
                      <a:ln>
                        <a:noFill/>
                      </a:ln>
                      <a:effectLst/>
                      <a:extLst/>
                    </p:spPr>
                  </p:pic>
                </p:oleObj>
              </mc:Fallback>
            </mc:AlternateContent>
          </a:graphicData>
        </a:graphic>
      </p:graphicFrame>
      <p:graphicFrame>
        <p:nvGraphicFramePr>
          <p:cNvPr id="33797" name="Object 5"/>
          <p:cNvGraphicFramePr>
            <a:graphicFrameLocks noChangeAspect="1"/>
          </p:cNvGraphicFramePr>
          <p:nvPr>
            <p:extLst>
              <p:ext uri="{D42A27DB-BD31-4B8C-83A1-F6EECF244321}">
                <p14:modId xmlns:p14="http://schemas.microsoft.com/office/powerpoint/2010/main" val="2888875558"/>
              </p:ext>
            </p:extLst>
          </p:nvPr>
        </p:nvGraphicFramePr>
        <p:xfrm>
          <a:off x="1739946" y="3503613"/>
          <a:ext cx="1865403" cy="1982376"/>
        </p:xfrm>
        <a:graphic>
          <a:graphicData uri="http://schemas.openxmlformats.org/presentationml/2006/ole">
            <mc:AlternateContent xmlns:mc="http://schemas.openxmlformats.org/markup-compatibility/2006">
              <mc:Choice xmlns:v="urn:schemas-microsoft-com:vml" Requires="v">
                <p:oleObj spid="_x0000_s33894" name="Equation" r:id="rId6" imgW="863600" imgH="914400" progId="Equation.3">
                  <p:embed/>
                </p:oleObj>
              </mc:Choice>
              <mc:Fallback>
                <p:oleObj name="Equation" r:id="rId6" imgW="863600" imgH="9144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9946" y="3503613"/>
                        <a:ext cx="1865403" cy="1982376"/>
                      </a:xfrm>
                      <a:prstGeom prst="rect">
                        <a:avLst/>
                      </a:prstGeom>
                      <a:noFill/>
                      <a:ln>
                        <a:noFill/>
                      </a:ln>
                      <a:extLst/>
                    </p:spPr>
                  </p:pic>
                </p:oleObj>
              </mc:Fallback>
            </mc:AlternateContent>
          </a:graphicData>
        </a:graphic>
      </p:graphicFrame>
      <p:sp>
        <p:nvSpPr>
          <p:cNvPr id="33798" name="Text Box 6"/>
          <p:cNvSpPr txBox="1">
            <a:spLocks noChangeArrowheads="1"/>
          </p:cNvSpPr>
          <p:nvPr/>
        </p:nvSpPr>
        <p:spPr bwMode="auto">
          <a:xfrm>
            <a:off x="1020763" y="5454650"/>
            <a:ext cx="61579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z="2000" b="1">
                <a:solidFill>
                  <a:schemeClr val="bg1"/>
                </a:solidFill>
                <a:latin typeface="Times New Roman" pitchFamily="18" charset="0"/>
              </a:rPr>
              <a:t>The equilibrium level of output is higher the larger the </a:t>
            </a:r>
          </a:p>
          <a:p>
            <a:pPr eaLnBrk="1" hangingPunct="1"/>
            <a:r>
              <a:rPr lang="en-US" altLang="tr-TR" sz="2000" b="1">
                <a:solidFill>
                  <a:schemeClr val="bg1"/>
                </a:solidFill>
                <a:latin typeface="Times New Roman" pitchFamily="18" charset="0"/>
              </a:rPr>
              <a:t>MPC and the higher the level of autonomous spending.</a:t>
            </a:r>
          </a:p>
        </p:txBody>
      </p:sp>
      <p:pic>
        <p:nvPicPr>
          <p:cNvPr id="3380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9838" y="5472430"/>
            <a:ext cx="62674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52697" y="1305342"/>
            <a:ext cx="8373292" cy="4524315"/>
          </a:xfrm>
          <a:prstGeom prst="rect">
            <a:avLst/>
          </a:prstGeom>
        </p:spPr>
        <p:txBody>
          <a:bodyPr wrap="square">
            <a:spAutoFit/>
          </a:bodyPr>
          <a:lstStyle/>
          <a:p>
            <a:pPr algn="just"/>
            <a:r>
              <a:rPr lang="en-US" sz="2400" dirty="0">
                <a:latin typeface="+mj-lt"/>
              </a:rPr>
              <a:t>Given the intercept, a steeper aggregate </a:t>
            </a:r>
            <a:r>
              <a:rPr lang="en-US" sz="2400" dirty="0" smtClean="0">
                <a:latin typeface="+mj-lt"/>
              </a:rPr>
              <a:t>demand</a:t>
            </a:r>
            <a:r>
              <a:rPr lang="tr-TR" sz="2400" dirty="0" smtClean="0">
                <a:latin typeface="+mj-lt"/>
              </a:rPr>
              <a:t> </a:t>
            </a:r>
            <a:r>
              <a:rPr lang="en-US" sz="2400" dirty="0" smtClean="0">
                <a:latin typeface="+mj-lt"/>
              </a:rPr>
              <a:t>function—as </a:t>
            </a:r>
            <a:r>
              <a:rPr lang="en-US" sz="2400" dirty="0">
                <a:latin typeface="+mj-lt"/>
              </a:rPr>
              <a:t>would be implied by a higher marginal propensity to </a:t>
            </a:r>
            <a:r>
              <a:rPr lang="en-US" sz="2400" dirty="0" smtClean="0">
                <a:latin typeface="+mj-lt"/>
              </a:rPr>
              <a:t>consume—implies</a:t>
            </a:r>
            <a:r>
              <a:rPr lang="tr-TR" sz="2400" dirty="0" smtClean="0">
                <a:latin typeface="+mj-lt"/>
              </a:rPr>
              <a:t> </a:t>
            </a:r>
            <a:r>
              <a:rPr lang="en-US" sz="2400" dirty="0" smtClean="0">
                <a:latin typeface="+mj-lt"/>
              </a:rPr>
              <a:t>a </a:t>
            </a:r>
            <a:r>
              <a:rPr lang="en-US" sz="2400" dirty="0">
                <a:latin typeface="+mj-lt"/>
              </a:rPr>
              <a:t>higher level of equilibrium income. Similarly, for a given marginal propensity </a:t>
            </a:r>
            <a:r>
              <a:rPr lang="en-US" sz="2400" dirty="0" smtClean="0">
                <a:latin typeface="+mj-lt"/>
              </a:rPr>
              <a:t>to</a:t>
            </a:r>
            <a:r>
              <a:rPr lang="tr-TR" sz="2400" dirty="0" smtClean="0">
                <a:latin typeface="+mj-lt"/>
              </a:rPr>
              <a:t> </a:t>
            </a:r>
            <a:r>
              <a:rPr lang="en-US" sz="2400" dirty="0" smtClean="0">
                <a:latin typeface="+mj-lt"/>
              </a:rPr>
              <a:t>consume</a:t>
            </a:r>
            <a:r>
              <a:rPr lang="en-US" sz="2400" dirty="0">
                <a:latin typeface="+mj-lt"/>
              </a:rPr>
              <a:t>, a higher level of autonomous spending—in terms of Figure 9-2 , a </a:t>
            </a:r>
            <a:r>
              <a:rPr lang="en-US" sz="2400" dirty="0" smtClean="0">
                <a:latin typeface="+mj-lt"/>
              </a:rPr>
              <a:t>larger</a:t>
            </a:r>
            <a:r>
              <a:rPr lang="tr-TR" sz="2400" dirty="0" smtClean="0">
                <a:latin typeface="+mj-lt"/>
              </a:rPr>
              <a:t> </a:t>
            </a:r>
            <a:r>
              <a:rPr lang="en-US" sz="2400" dirty="0" smtClean="0">
                <a:latin typeface="+mj-lt"/>
              </a:rPr>
              <a:t>intercept—implies </a:t>
            </a:r>
            <a:r>
              <a:rPr lang="en-US" sz="2400" dirty="0">
                <a:latin typeface="+mj-lt"/>
              </a:rPr>
              <a:t>a higher equilibrium level of income. These results, suggested by</a:t>
            </a:r>
          </a:p>
          <a:p>
            <a:pPr algn="just"/>
            <a:r>
              <a:rPr lang="en-US" sz="2400" dirty="0">
                <a:latin typeface="+mj-lt"/>
              </a:rPr>
              <a:t> Figure 9-2 , are easily verified using equation (12), the formula for the </a:t>
            </a:r>
            <a:r>
              <a:rPr lang="en-US" sz="2400" dirty="0" smtClean="0">
                <a:latin typeface="+mj-lt"/>
              </a:rPr>
              <a:t>equilibrium</a:t>
            </a:r>
            <a:r>
              <a:rPr lang="tr-TR" sz="2400" dirty="0" smtClean="0">
                <a:latin typeface="+mj-lt"/>
              </a:rPr>
              <a:t> </a:t>
            </a:r>
            <a:r>
              <a:rPr lang="en-US" sz="2400" dirty="0" smtClean="0">
                <a:latin typeface="+mj-lt"/>
              </a:rPr>
              <a:t>level </a:t>
            </a:r>
            <a:r>
              <a:rPr lang="en-US" sz="2400" dirty="0">
                <a:latin typeface="+mj-lt"/>
              </a:rPr>
              <a:t>of income. </a:t>
            </a:r>
            <a:endParaRPr lang="tr-TR" sz="2400" dirty="0" smtClean="0">
              <a:latin typeface="+mj-lt"/>
            </a:endParaRPr>
          </a:p>
          <a:p>
            <a:pPr algn="just"/>
            <a:endParaRPr lang="tr-TR" sz="2400" dirty="0">
              <a:latin typeface="+mj-lt"/>
            </a:endParaRPr>
          </a:p>
          <a:p>
            <a:pPr algn="just"/>
            <a:r>
              <a:rPr lang="en-US" sz="2400" dirty="0" smtClean="0">
                <a:latin typeface="+mj-lt"/>
              </a:rPr>
              <a:t>Thus</a:t>
            </a:r>
            <a:r>
              <a:rPr lang="en-US" sz="2400" dirty="0">
                <a:latin typeface="+mj-lt"/>
              </a:rPr>
              <a:t>, the equilibrium level of output is higher the larger the marginal propensity to consume, c , and the higher the level of autonomous </a:t>
            </a:r>
            <a:r>
              <a:rPr lang="en-US" sz="2400" dirty="0" smtClean="0">
                <a:latin typeface="+mj-lt"/>
              </a:rPr>
              <a:t>spending,</a:t>
            </a:r>
            <a:r>
              <a:rPr lang="tr-TR" sz="2400" dirty="0" smtClean="0">
                <a:latin typeface="+mj-lt"/>
              </a:rPr>
              <a:t> </a:t>
            </a:r>
            <a:r>
              <a:rPr lang="en-US" sz="2400" dirty="0" smtClean="0">
                <a:latin typeface="+mj-lt"/>
              </a:rPr>
              <a:t>A </a:t>
            </a:r>
            <a:r>
              <a:rPr lang="tr-TR" sz="2400" dirty="0" smtClean="0">
                <a:latin typeface="+mj-lt"/>
              </a:rPr>
              <a:t>.</a:t>
            </a:r>
            <a:endParaRPr lang="tr-TR" sz="2400" dirty="0">
              <a:latin typeface="+mj-lt"/>
            </a:endParaRPr>
          </a:p>
        </p:txBody>
      </p:sp>
    </p:spTree>
    <p:extLst>
      <p:ext uri="{BB962C8B-B14F-4D97-AF65-F5344CB8AC3E}">
        <p14:creationId xmlns:p14="http://schemas.microsoft.com/office/powerpoint/2010/main" val="2758006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00445" y="738052"/>
            <a:ext cx="8399418" cy="5362302"/>
          </a:xfrm>
        </p:spPr>
        <p:txBody>
          <a:bodyPr rtlCol="0">
            <a:normAutofit/>
          </a:bodyPr>
          <a:lstStyle/>
          <a:p>
            <a:pPr marL="0" indent="0" eaLnBrk="1" fontAlgn="auto" hangingPunct="1">
              <a:spcAft>
                <a:spcPts val="0"/>
              </a:spcAft>
              <a:buNone/>
              <a:defRPr/>
            </a:pPr>
            <a:r>
              <a:rPr lang="en-US" sz="2400" dirty="0" smtClean="0"/>
              <a:t>Equation (12) shows the level of output as a function of the MPC and </a:t>
            </a:r>
            <a:r>
              <a:rPr lang="en-US" sz="2400" dirty="0"/>
              <a:t>A (autonomous spending</a:t>
            </a:r>
            <a:r>
              <a:rPr lang="en-US" sz="2400" dirty="0" smtClean="0"/>
              <a:t>).</a:t>
            </a:r>
            <a:endParaRPr lang="tr-TR" sz="2400" dirty="0" smtClean="0"/>
          </a:p>
          <a:p>
            <a:pPr marL="0" indent="0" eaLnBrk="1" fontAlgn="auto" hangingPunct="1">
              <a:spcAft>
                <a:spcPts val="0"/>
              </a:spcAft>
              <a:buNone/>
              <a:defRPr/>
            </a:pPr>
            <a:r>
              <a:rPr lang="en-US" sz="2400" dirty="0" smtClean="0"/>
              <a:t>Frequently we are interested in knowing how a </a:t>
            </a:r>
            <a:r>
              <a:rPr lang="en-US" sz="2400" i="1" dirty="0" smtClean="0"/>
              <a:t>change</a:t>
            </a:r>
            <a:r>
              <a:rPr lang="en-US" sz="2400" dirty="0" smtClean="0"/>
              <a:t> in some component of autonomous spending would </a:t>
            </a:r>
            <a:r>
              <a:rPr lang="en-US" sz="2400" i="1" dirty="0" smtClean="0"/>
              <a:t>change</a:t>
            </a:r>
            <a:r>
              <a:rPr lang="en-US" sz="2400" dirty="0" smtClean="0"/>
              <a:t> output </a:t>
            </a:r>
            <a:endParaRPr lang="tr-TR" sz="2400" dirty="0">
              <a:sym typeface="Symbol" pitchFamily="18" charset="2"/>
            </a:endParaRPr>
          </a:p>
          <a:p>
            <a:pPr marL="0" indent="0" eaLnBrk="1" fontAlgn="auto" hangingPunct="1">
              <a:spcAft>
                <a:spcPts val="0"/>
              </a:spcAft>
              <a:buNone/>
              <a:defRPr/>
            </a:pPr>
            <a:r>
              <a:rPr lang="en-US" sz="2400" dirty="0" smtClean="0">
                <a:sym typeface="Symbol" pitchFamily="18" charset="2"/>
              </a:rPr>
              <a:t>Relate changes in output to changes in autonomous spending through</a:t>
            </a:r>
            <a:endParaRPr lang="tr-TR" sz="2400" dirty="0">
              <a:sym typeface="Symbol" pitchFamily="18" charset="2"/>
            </a:endParaRPr>
          </a:p>
          <a:p>
            <a:pPr marL="0" indent="0" eaLnBrk="1" fontAlgn="auto" hangingPunct="1">
              <a:spcAft>
                <a:spcPts val="0"/>
              </a:spcAft>
              <a:buNone/>
              <a:defRPr/>
            </a:pPr>
            <a:endParaRPr lang="tr-TR" sz="2400" dirty="0" smtClean="0">
              <a:sym typeface="Symbol" pitchFamily="18" charset="2"/>
            </a:endParaRPr>
          </a:p>
          <a:p>
            <a:pPr marL="0" indent="0" eaLnBrk="1" fontAlgn="auto" hangingPunct="1">
              <a:spcAft>
                <a:spcPts val="0"/>
              </a:spcAft>
              <a:buNone/>
              <a:defRPr/>
            </a:pPr>
            <a:endParaRPr lang="tr-TR" sz="2400" dirty="0" smtClean="0"/>
          </a:p>
          <a:p>
            <a:pPr marL="0" indent="0" eaLnBrk="1" fontAlgn="auto" hangingPunct="1">
              <a:spcAft>
                <a:spcPts val="0"/>
              </a:spcAft>
              <a:buNone/>
              <a:defRPr/>
            </a:pPr>
            <a:r>
              <a:rPr lang="en-US" sz="2400" dirty="0" smtClean="0"/>
              <a:t>Ex. If the MPC = 0.9, then 1/(1-c) = 10 </a:t>
            </a:r>
            <a:r>
              <a:rPr lang="en-US" sz="2400" dirty="0" smtClean="0">
                <a:sym typeface="Symbol" pitchFamily="18" charset="2"/>
              </a:rPr>
              <a:t> an increase in government spending by $1 billion results in an increase in output by $10 billion</a:t>
            </a:r>
            <a:r>
              <a:rPr lang="tr-TR" sz="2400" dirty="0" smtClean="0">
                <a:sym typeface="Symbol" pitchFamily="18" charset="2"/>
              </a:rPr>
              <a:t>.</a:t>
            </a:r>
            <a:endParaRPr lang="en-US" sz="2400" dirty="0" smtClean="0"/>
          </a:p>
        </p:txBody>
      </p:sp>
      <p:graphicFrame>
        <p:nvGraphicFramePr>
          <p:cNvPr id="34820" name="Object 4"/>
          <p:cNvGraphicFramePr>
            <a:graphicFrameLocks noChangeAspect="1"/>
          </p:cNvGraphicFramePr>
          <p:nvPr>
            <p:extLst>
              <p:ext uri="{D42A27DB-BD31-4B8C-83A1-F6EECF244321}">
                <p14:modId xmlns:p14="http://schemas.microsoft.com/office/powerpoint/2010/main" val="3298993719"/>
              </p:ext>
            </p:extLst>
          </p:nvPr>
        </p:nvGraphicFramePr>
        <p:xfrm>
          <a:off x="2534875" y="2942862"/>
          <a:ext cx="2376759" cy="981765"/>
        </p:xfrm>
        <a:graphic>
          <a:graphicData uri="http://schemas.openxmlformats.org/presentationml/2006/ole">
            <mc:AlternateContent xmlns:mc="http://schemas.openxmlformats.org/markup-compatibility/2006">
              <mc:Choice xmlns:v="urn:schemas-microsoft-com:vml" Requires="v">
                <p:oleObj spid="_x0000_s34868" name="Equation" r:id="rId4" imgW="1002865" imgH="418918" progId="Equation.3">
                  <p:embed/>
                </p:oleObj>
              </mc:Choice>
              <mc:Fallback>
                <p:oleObj name="Equation" r:id="rId4" imgW="1002865" imgH="418918"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4875" y="2942862"/>
                        <a:ext cx="2376759" cy="981765"/>
                      </a:xfrm>
                      <a:prstGeom prst="rect">
                        <a:avLst/>
                      </a:prstGeom>
                      <a:noFill/>
                      <a:ln>
                        <a:noFill/>
                      </a:ln>
                      <a:extLst/>
                    </p:spPr>
                  </p:pic>
                </p:oleObj>
              </mc:Fallback>
            </mc:AlternateContent>
          </a:graphicData>
        </a:graphic>
      </p:graphicFrame>
      <p:sp>
        <p:nvSpPr>
          <p:cNvPr id="3" name="Dikdörtgen 2"/>
          <p:cNvSpPr/>
          <p:nvPr/>
        </p:nvSpPr>
        <p:spPr>
          <a:xfrm>
            <a:off x="6384731" y="3249079"/>
            <a:ext cx="659155" cy="369332"/>
          </a:xfrm>
          <a:prstGeom prst="rect">
            <a:avLst/>
          </a:prstGeom>
        </p:spPr>
        <p:txBody>
          <a:bodyPr wrap="none">
            <a:spAutoFit/>
          </a:bodyPr>
          <a:lstStyle/>
          <a:p>
            <a:pPr marL="0" indent="0" eaLnBrk="1" fontAlgn="auto" hangingPunct="1">
              <a:spcAft>
                <a:spcPts val="0"/>
              </a:spcAft>
              <a:buNone/>
              <a:defRPr/>
            </a:pPr>
            <a:r>
              <a:rPr lang="en-US" dirty="0">
                <a:sym typeface="Symbol" pitchFamily="18" charset="2"/>
              </a:rPr>
              <a:t>(13) </a:t>
            </a:r>
            <a:endParaRPr lang="tr-TR" dirty="0">
              <a:sym typeface="Symbol" pitchFamily="18" charset="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0413" y="595295"/>
            <a:ext cx="7467600" cy="6018212"/>
          </a:xfrm>
        </p:spPr>
        <p:txBody>
          <a:bodyPr/>
          <a:lstStyle/>
          <a:p>
            <a:pPr marL="0" indent="0" algn="just">
              <a:buFont typeface="Arial" charset="0"/>
              <a:buNone/>
              <a:defRPr/>
            </a:pPr>
            <a:r>
              <a:rPr lang="en-GB" sz="2000" dirty="0"/>
              <a:t>Equation (11)  </a:t>
            </a:r>
            <a:r>
              <a:rPr lang="tr-TR" sz="2000" dirty="0" smtClean="0"/>
              <a:t>              </a:t>
            </a:r>
            <a:r>
              <a:rPr lang="en-GB" sz="2000" dirty="0" smtClean="0"/>
              <a:t>  </a:t>
            </a:r>
            <a:r>
              <a:rPr lang="en-GB" sz="2000" dirty="0"/>
              <a:t>→ The position of the aggregate demand schedule is characterized by its slope,  c  (the marginal propensity to consume), and intercept, A   (autonomous spending). </a:t>
            </a:r>
            <a:endParaRPr lang="tr-TR" sz="2000" dirty="0" smtClean="0"/>
          </a:p>
          <a:p>
            <a:pPr marL="0" indent="0" algn="just">
              <a:buFont typeface="Arial" charset="0"/>
              <a:buNone/>
              <a:defRPr/>
            </a:pPr>
            <a:endParaRPr lang="tr-TR" sz="2000" i="1" dirty="0"/>
          </a:p>
          <a:p>
            <a:pPr marL="0" indent="0" algn="just">
              <a:buFont typeface="Arial" charset="0"/>
              <a:buNone/>
              <a:defRPr/>
            </a:pPr>
            <a:r>
              <a:rPr lang="en-GB" sz="2000" i="1" dirty="0" smtClean="0"/>
              <a:t>Given </a:t>
            </a:r>
            <a:r>
              <a:rPr lang="en-GB" sz="2000" i="1" dirty="0"/>
              <a:t>the intercept, a steeper aggregate demand function—as would be implied by a higher marginal propensity to consume—implies a higher level of equilibrium income</a:t>
            </a:r>
            <a:r>
              <a:rPr lang="en-GB" sz="2000" dirty="0"/>
              <a:t>. </a:t>
            </a:r>
            <a:endParaRPr lang="tr-TR" sz="2000" dirty="0" smtClean="0"/>
          </a:p>
          <a:p>
            <a:pPr marL="0" indent="0" algn="just">
              <a:buFont typeface="Arial" charset="0"/>
              <a:buNone/>
              <a:defRPr/>
            </a:pPr>
            <a:endParaRPr lang="tr-TR" sz="2000" i="1" dirty="0"/>
          </a:p>
          <a:p>
            <a:pPr marL="0" indent="0" algn="just">
              <a:buFont typeface="Arial" charset="0"/>
              <a:buNone/>
              <a:defRPr/>
            </a:pPr>
            <a:r>
              <a:rPr lang="en-GB" sz="2000" i="1" dirty="0" smtClean="0"/>
              <a:t>Similarly</a:t>
            </a:r>
            <a:r>
              <a:rPr lang="en-GB" sz="2000" i="1" dirty="0"/>
              <a:t>, for a given marginal propensity to consume, a higher level of autonomous spending,  a larger intercept—implies a higher equilibrium level of income.</a:t>
            </a:r>
            <a:r>
              <a:rPr lang="en-GB" sz="2000" dirty="0"/>
              <a:t> </a:t>
            </a:r>
            <a:endParaRPr lang="tr-TR" sz="2000" dirty="0" smtClean="0"/>
          </a:p>
          <a:p>
            <a:pPr marL="0" indent="0" algn="just">
              <a:buFont typeface="Arial" charset="0"/>
              <a:buNone/>
              <a:defRPr/>
            </a:pPr>
            <a:endParaRPr lang="tr-TR" sz="2000" dirty="0"/>
          </a:p>
          <a:p>
            <a:pPr marL="0" indent="0" algn="just">
              <a:buFont typeface="Arial" charset="0"/>
              <a:buNone/>
              <a:defRPr/>
            </a:pPr>
            <a:r>
              <a:rPr lang="en-GB" sz="2000" dirty="0" smtClean="0"/>
              <a:t>These </a:t>
            </a:r>
            <a:r>
              <a:rPr lang="en-GB" sz="2000" dirty="0"/>
              <a:t>results, are easily verified using equation (12</a:t>
            </a:r>
            <a:r>
              <a:rPr lang="en-GB" sz="2000" dirty="0" smtClean="0"/>
              <a:t>),</a:t>
            </a:r>
            <a:endParaRPr lang="tr-TR" sz="2000" dirty="0" smtClean="0"/>
          </a:p>
          <a:p>
            <a:pPr marL="0" indent="0" algn="just">
              <a:buFont typeface="Arial" charset="0"/>
              <a:buNone/>
              <a:defRPr/>
            </a:pPr>
            <a:r>
              <a:rPr lang="en-GB" sz="2000" dirty="0" smtClean="0"/>
              <a:t> </a:t>
            </a:r>
            <a:r>
              <a:rPr lang="tr-TR" sz="2000" dirty="0" smtClean="0"/>
              <a:t>                             </a:t>
            </a:r>
            <a:r>
              <a:rPr lang="en-GB" sz="2000" dirty="0" smtClean="0"/>
              <a:t>the </a:t>
            </a:r>
            <a:r>
              <a:rPr lang="en-GB" sz="2000" dirty="0"/>
              <a:t>formula for the equilibrium level of income</a:t>
            </a:r>
            <a:r>
              <a:rPr lang="en-GB" sz="2000" i="1" dirty="0"/>
              <a:t>.  Thus,  the equilibrium level of output is higher the larger the marginal propensity to consume,   c  , and the higher the level of autonomous spending</a:t>
            </a:r>
            <a:r>
              <a:rPr lang="en-GB" sz="2000" dirty="0"/>
              <a:t>, A .  </a:t>
            </a:r>
            <a:endParaRPr lang="tr-TR" sz="2000" dirty="0"/>
          </a:p>
          <a:p>
            <a:pPr marL="0" indent="0" algn="just">
              <a:buFont typeface="Arial" charset="0"/>
              <a:buNone/>
              <a:defRPr/>
            </a:pPr>
            <a:endParaRPr lang="tr-TR" sz="2000" dirty="0"/>
          </a:p>
          <a:p>
            <a:pPr>
              <a:defRPr/>
            </a:pPr>
            <a:endParaRPr lang="tr-TR" dirty="0"/>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23875"/>
            <a:ext cx="1074738"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5083175"/>
            <a:ext cx="12477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378683" y="185414"/>
            <a:ext cx="1043876" cy="369332"/>
          </a:xfrm>
          <a:prstGeom prst="rect">
            <a:avLst/>
          </a:prstGeom>
        </p:spPr>
        <p:txBody>
          <a:bodyPr wrap="none">
            <a:spAutoFit/>
          </a:bodyPr>
          <a:lstStyle/>
          <a:p>
            <a:r>
              <a:rPr lang="tr-TR" dirty="0" smtClean="0"/>
              <a:t>NOTES:</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835" y="434658"/>
            <a:ext cx="8059738" cy="5979205"/>
          </a:xfrm>
          <a:solidFill>
            <a:schemeClr val="bg1">
              <a:alpha val="78038"/>
            </a:schemeClr>
          </a:solidFill>
        </p:spPr>
        <p:txBody>
          <a:bodyPr/>
          <a:lstStyle/>
          <a:p>
            <a:pPr algn="just" eaLnBrk="1" hangingPunct="1"/>
            <a:r>
              <a:rPr lang="en-US" altLang="tr-TR" sz="2200" dirty="0" smtClean="0"/>
              <a:t>One of the central questions in macroeconomics is why output fluctuates around its potential level. </a:t>
            </a:r>
            <a:r>
              <a:rPr lang="tr-TR" altLang="tr-TR" sz="2200" dirty="0" smtClean="0"/>
              <a:t>I</a:t>
            </a:r>
            <a:r>
              <a:rPr lang="en-US" altLang="tr-TR" sz="2200" dirty="0" smtClean="0"/>
              <a:t>n business cycle booms and recessions, output rises and falls relative to the trend of potential output. This chapter offers a first theory of these fluctuations in real output relative to trend. The cornerstone of this model is the mutual interaction between output and spending: </a:t>
            </a:r>
            <a:r>
              <a:rPr lang="en-US" altLang="tr-TR" sz="2200" b="1" dirty="0" smtClean="0"/>
              <a:t>Spending determines output and income, but output and income also determine spending.</a:t>
            </a:r>
            <a:endParaRPr lang="tr-TR" altLang="tr-TR" sz="2200" b="1" dirty="0" smtClean="0"/>
          </a:p>
          <a:p>
            <a:pPr eaLnBrk="1" hangingPunct="1"/>
            <a:r>
              <a:rPr lang="en-US" altLang="tr-TR" sz="2200" dirty="0" smtClean="0"/>
              <a:t>The Keynesian model develops the theory of AD</a:t>
            </a:r>
          </a:p>
          <a:p>
            <a:pPr lvl="1" eaLnBrk="1" hangingPunct="1"/>
            <a:r>
              <a:rPr lang="en-US" altLang="tr-TR" sz="2200" dirty="0" smtClean="0"/>
              <a:t>Assume that prices do not change at all and that firms are willing to sell any amount of output at the given level of prices </a:t>
            </a:r>
            <a:r>
              <a:rPr lang="en-US" altLang="tr-TR" sz="2200" dirty="0" smtClean="0">
                <a:sym typeface="Symbol" pitchFamily="18" charset="2"/>
              </a:rPr>
              <a:t> AS curve is flat</a:t>
            </a:r>
          </a:p>
          <a:p>
            <a:pPr lvl="1" eaLnBrk="1" hangingPunct="1"/>
            <a:r>
              <a:rPr lang="en-US" altLang="tr-TR" sz="2200" dirty="0" smtClean="0">
                <a:sym typeface="Symbol" pitchFamily="18" charset="2"/>
              </a:rPr>
              <a:t>The key finding in this chapter is that because of the feedback between spending and output, increases in autonomous spending—increased government purchases, for example—generate further increases in aggregate demand.</a:t>
            </a:r>
            <a:endParaRPr lang="en-US" altLang="tr-TR" sz="2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solidFill>
            <a:schemeClr val="bg1">
              <a:alpha val="72156"/>
            </a:schemeClr>
          </a:solidFill>
        </p:spPr>
        <p:txBody>
          <a:bodyPr/>
          <a:lstStyle/>
          <a:p>
            <a:pPr eaLnBrk="1" hangingPunct="1"/>
            <a:r>
              <a:rPr lang="en-US" altLang="tr-TR" smtClean="0"/>
              <a:t>The Multiplier</a:t>
            </a:r>
          </a:p>
        </p:txBody>
      </p:sp>
      <p:sp>
        <p:nvSpPr>
          <p:cNvPr id="36867" name="Rectangle 3"/>
          <p:cNvSpPr>
            <a:spLocks noGrp="1" noChangeArrowheads="1"/>
          </p:cNvSpPr>
          <p:nvPr>
            <p:ph idx="1"/>
          </p:nvPr>
        </p:nvSpPr>
        <p:spPr>
          <a:solidFill>
            <a:schemeClr val="bg1">
              <a:alpha val="78038"/>
            </a:schemeClr>
          </a:solidFill>
        </p:spPr>
        <p:txBody>
          <a:bodyPr/>
          <a:lstStyle/>
          <a:p>
            <a:pPr lvl="1" algn="just" eaLnBrk="1" hangingPunct="1">
              <a:buFontTx/>
              <a:buNone/>
            </a:pPr>
            <a:r>
              <a:rPr lang="tr-TR" sz="2400" dirty="0" smtClean="0"/>
              <a:t>			</a:t>
            </a:r>
            <a:r>
              <a:rPr lang="en-GB" sz="2400" dirty="0" smtClean="0"/>
              <a:t>In this section we develop an answer to the following question: By how much does a $1 increase in autonomous spending raise the equilibrium level of income? There appears to be a simple answer. Since, in equilibrium, income equals aggregate demand, it would seem that a $1 increase in (autonomous) demand or spending should raise equilibrium income by $1. That answer is wrong. Let us now see why</a:t>
            </a:r>
            <a:endParaRPr lang="en-US" altLang="tr-TR"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0263" y="801687"/>
            <a:ext cx="7965712" cy="5429295"/>
          </a:xfrm>
        </p:spPr>
        <p:txBody>
          <a:bodyPr/>
          <a:lstStyle/>
          <a:p>
            <a:pPr marL="0" indent="0" algn="just">
              <a:buFont typeface="Arial" charset="0"/>
              <a:buNone/>
              <a:defRPr/>
            </a:pPr>
            <a:r>
              <a:rPr lang="en-GB" sz="2200" dirty="0"/>
              <a:t>Suppose first that output increased by $1 to match the increased level of autonomous spending. This increase in output and income would in turn give rise to further induced  spending as consumption rises because the level of income has risen. </a:t>
            </a:r>
            <a:endParaRPr lang="tr-TR" sz="2200" dirty="0" smtClean="0"/>
          </a:p>
          <a:p>
            <a:pPr marL="0" indent="0" algn="just">
              <a:buFont typeface="Arial" charset="0"/>
              <a:buNone/>
              <a:defRPr/>
            </a:pPr>
            <a:endParaRPr lang="tr-TR" sz="2200" dirty="0"/>
          </a:p>
          <a:p>
            <a:pPr marL="0" indent="0" algn="just">
              <a:buFont typeface="Arial" charset="0"/>
              <a:buNone/>
              <a:defRPr/>
            </a:pPr>
            <a:r>
              <a:rPr lang="en-GB" sz="2200" dirty="0" smtClean="0"/>
              <a:t>How </a:t>
            </a:r>
            <a:r>
              <a:rPr lang="en-GB" sz="2200" dirty="0"/>
              <a:t>much of the initial $1 increase in income would be spent on consumption? Out of an additional dollar of income, a fraction c is consumed. </a:t>
            </a:r>
            <a:endParaRPr lang="tr-TR" sz="2200" dirty="0" smtClean="0"/>
          </a:p>
          <a:p>
            <a:pPr marL="0" indent="0" algn="just">
              <a:buFont typeface="Arial" charset="0"/>
              <a:buNone/>
              <a:defRPr/>
            </a:pPr>
            <a:endParaRPr lang="tr-TR" sz="2200" dirty="0"/>
          </a:p>
          <a:p>
            <a:pPr marL="0" indent="0" algn="just">
              <a:buFont typeface="Arial" charset="0"/>
              <a:buNone/>
              <a:defRPr/>
            </a:pPr>
            <a:r>
              <a:rPr lang="en-GB" sz="2200" dirty="0" smtClean="0"/>
              <a:t>Assume</a:t>
            </a:r>
            <a:r>
              <a:rPr lang="en-GB" sz="2200" dirty="0"/>
              <a:t>, then, that production increases further to meet this induced expenditure, that is, that output and thus income increase by 1+c.  That will still leave us with an excess demand, because the expansion in production and income by 1 + c  will give rise to further induced spending. This story could clearly take a long time to tell. Does the process have an end?   </a:t>
            </a:r>
            <a:endParaRPr lang="tr-TR" sz="2200" dirty="0"/>
          </a:p>
          <a:p>
            <a:pPr>
              <a:defRPr/>
            </a:pP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0263" y="527049"/>
            <a:ext cx="7913325" cy="5916567"/>
          </a:xfrm>
        </p:spPr>
        <p:txBody>
          <a:bodyPr/>
          <a:lstStyle/>
          <a:p>
            <a:pPr marL="0" indent="0" algn="just">
              <a:buFont typeface="Arial" charset="0"/>
              <a:buNone/>
              <a:defRPr/>
            </a:pPr>
            <a:r>
              <a:rPr lang="en-GB" sz="2400" dirty="0" smtClean="0"/>
              <a:t>In  Table </a:t>
            </a:r>
            <a:r>
              <a:rPr lang="tr-TR" sz="2400" dirty="0" smtClean="0"/>
              <a:t>10</a:t>
            </a:r>
            <a:r>
              <a:rPr lang="en-GB" sz="2400" dirty="0" smtClean="0"/>
              <a:t>-1  we lay out the steps in the chain more carefully. </a:t>
            </a:r>
            <a:r>
              <a:rPr lang="en-GB" sz="2400" dirty="0"/>
              <a:t>The first round starts off with an increase in autonomous spending, ΔA .  Next, we allow an expansion in production to meet exactly that increase in demand. Production accordingly expands by ΔA. This increase in production gives rise to an equal increase in income and, therefore, via the marginal propensity to consume,  c , gives rise in the second round to increased expenditures of size  </a:t>
            </a:r>
            <a:r>
              <a:rPr lang="en-GB" sz="2400" dirty="0" err="1"/>
              <a:t>cΔA</a:t>
            </a:r>
            <a:r>
              <a:rPr lang="en-GB" sz="2400" dirty="0"/>
              <a:t> </a:t>
            </a:r>
            <a:endParaRPr lang="tr-TR" sz="2400" dirty="0" smtClean="0"/>
          </a:p>
          <a:p>
            <a:pPr>
              <a:defRPr/>
            </a:pPr>
            <a:endParaRPr lang="tr-TR" dirty="0"/>
          </a:p>
        </p:txBody>
      </p:sp>
      <p:pic>
        <p:nvPicPr>
          <p:cNvPr id="389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907" y="3722642"/>
            <a:ext cx="6105525"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3" y="474663"/>
            <a:ext cx="8151223" cy="5848350"/>
          </a:xfrm>
        </p:spPr>
        <p:txBody>
          <a:bodyPr/>
          <a:lstStyle/>
          <a:p>
            <a:pPr marL="0" indent="0">
              <a:lnSpc>
                <a:spcPct val="150000"/>
              </a:lnSpc>
              <a:buFont typeface="Arial" charset="0"/>
              <a:buNone/>
              <a:defRPr/>
            </a:pPr>
            <a:r>
              <a:rPr lang="en-GB" sz="2200" dirty="0"/>
              <a:t>Assume again that production expands to meet this increase in spending. The production adjustment this time is </a:t>
            </a:r>
            <a:r>
              <a:rPr lang="en-GB" sz="2200" dirty="0" err="1"/>
              <a:t>cΔA</a:t>
            </a:r>
            <a:r>
              <a:rPr lang="en-GB" sz="2200" dirty="0"/>
              <a:t>,  and so is the increase in income. </a:t>
            </a:r>
            <a:endParaRPr lang="tr-TR" sz="2200" dirty="0" smtClean="0"/>
          </a:p>
          <a:p>
            <a:pPr marL="0" indent="0">
              <a:lnSpc>
                <a:spcPct val="150000"/>
              </a:lnSpc>
              <a:buFont typeface="Arial" charset="0"/>
              <a:buNone/>
              <a:defRPr/>
            </a:pPr>
            <a:endParaRPr lang="tr-TR" sz="2200" dirty="0"/>
          </a:p>
          <a:p>
            <a:pPr marL="0" indent="0">
              <a:lnSpc>
                <a:spcPct val="150000"/>
              </a:lnSpc>
              <a:buFont typeface="Arial" charset="0"/>
              <a:buNone/>
              <a:defRPr/>
            </a:pPr>
            <a:r>
              <a:rPr lang="en-GB" sz="2200" dirty="0" smtClean="0"/>
              <a:t>This </a:t>
            </a:r>
            <a:r>
              <a:rPr lang="en-GB" sz="2200" dirty="0"/>
              <a:t>gives rise to a third round of induced spending equal to the marginal propensity to consume times the increase in income,  c (</a:t>
            </a:r>
            <a:r>
              <a:rPr lang="en-GB" sz="2200" dirty="0" err="1"/>
              <a:t>cΔA</a:t>
            </a:r>
            <a:r>
              <a:rPr lang="en-GB" sz="2200" dirty="0"/>
              <a:t>)= c</a:t>
            </a:r>
            <a:r>
              <a:rPr lang="en-GB" sz="2200" baseline="30000" dirty="0"/>
              <a:t>2</a:t>
            </a:r>
            <a:r>
              <a:rPr lang="en-GB" sz="2200" dirty="0"/>
              <a:t>ΔA  . </a:t>
            </a:r>
            <a:endParaRPr lang="tr-TR" sz="2200" dirty="0" smtClean="0"/>
          </a:p>
          <a:p>
            <a:pPr marL="0" indent="0">
              <a:lnSpc>
                <a:spcPct val="150000"/>
              </a:lnSpc>
              <a:buFont typeface="Arial" charset="0"/>
              <a:buNone/>
              <a:defRPr/>
            </a:pPr>
            <a:endParaRPr lang="tr-TR" sz="2200" dirty="0"/>
          </a:p>
          <a:p>
            <a:pPr marL="0" indent="0">
              <a:lnSpc>
                <a:spcPct val="150000"/>
              </a:lnSpc>
              <a:buFont typeface="Arial" charset="0"/>
              <a:buNone/>
              <a:defRPr/>
            </a:pPr>
            <a:r>
              <a:rPr lang="en-GB" sz="2200" dirty="0" smtClean="0"/>
              <a:t>Since </a:t>
            </a:r>
            <a:r>
              <a:rPr lang="en-GB" sz="2200" dirty="0"/>
              <a:t>the marginal propensity to consume,  c,  is less than 1, the term  c</a:t>
            </a:r>
            <a:r>
              <a:rPr lang="en-GB" sz="2200" baseline="30000" dirty="0"/>
              <a:t>2</a:t>
            </a:r>
            <a:r>
              <a:rPr lang="en-GB" sz="2200" dirty="0"/>
              <a:t>  is less than  c,  and therefore induced expenditures in the third round are smaller than those in the second round. </a:t>
            </a:r>
            <a:endParaRPr lang="tr-TR" sz="2200" dirty="0"/>
          </a:p>
          <a:p>
            <a:pPr>
              <a:defRPr/>
            </a:pP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235131" y="422231"/>
            <a:ext cx="8569235" cy="5546725"/>
          </a:xfrm>
          <a:solidFill>
            <a:schemeClr val="bg1">
              <a:alpha val="78038"/>
            </a:schemeClr>
          </a:solidFill>
        </p:spPr>
        <p:txBody>
          <a:bodyPr/>
          <a:lstStyle/>
          <a:p>
            <a:pPr marL="0" indent="0" eaLnBrk="1" hangingPunct="1">
              <a:buNone/>
            </a:pPr>
            <a:r>
              <a:rPr lang="en-US" altLang="tr-TR" sz="2400" dirty="0" smtClean="0"/>
              <a:t>If we write out the successive rounds of increased spending, starting with the initial increase in autonomous demand, we have:                                               </a:t>
            </a:r>
          </a:p>
          <a:p>
            <a:pPr eaLnBrk="1" hangingPunct="1">
              <a:buFontTx/>
              <a:buNone/>
            </a:pPr>
            <a:r>
              <a:rPr lang="en-US" altLang="tr-TR" sz="2400" dirty="0" smtClean="0"/>
              <a:t>                                                                                       (15) </a:t>
            </a:r>
          </a:p>
          <a:p>
            <a:pPr marL="457200" lvl="1" indent="0" eaLnBrk="1" hangingPunct="1">
              <a:buNone/>
            </a:pPr>
            <a:endParaRPr lang="tr-TR" altLang="tr-TR" sz="2400" dirty="0"/>
          </a:p>
          <a:p>
            <a:pPr marL="457200" lvl="1" indent="0" eaLnBrk="1" hangingPunct="1">
              <a:buNone/>
            </a:pPr>
            <a:r>
              <a:rPr lang="en-US" altLang="tr-TR" sz="2400" dirty="0" smtClean="0"/>
              <a:t>This is a geometric series, where c &lt; 1, that simplifies to:</a:t>
            </a:r>
          </a:p>
          <a:p>
            <a:pPr lvl="1" eaLnBrk="1" hangingPunct="1">
              <a:buFontTx/>
              <a:buNone/>
            </a:pPr>
            <a:r>
              <a:rPr lang="en-US" altLang="tr-TR" sz="2400" dirty="0" smtClean="0"/>
              <a:t>                                                  </a:t>
            </a:r>
            <a:r>
              <a:rPr lang="tr-TR" altLang="tr-TR" sz="2400" dirty="0" smtClean="0"/>
              <a:t>                              </a:t>
            </a:r>
            <a:r>
              <a:rPr lang="en-US" altLang="tr-TR" sz="2400" dirty="0" smtClean="0"/>
              <a:t>(16)</a:t>
            </a:r>
          </a:p>
          <a:p>
            <a:pPr marL="914400" lvl="2" indent="0" eaLnBrk="1" hangingPunct="1">
              <a:buNone/>
            </a:pPr>
            <a:endParaRPr lang="tr-TR" altLang="tr-TR" dirty="0"/>
          </a:p>
          <a:p>
            <a:pPr marL="914400" lvl="2" indent="0" eaLnBrk="1" hangingPunct="1">
              <a:buNone/>
            </a:pPr>
            <a:r>
              <a:rPr lang="en-US" altLang="tr-TR" dirty="0" smtClean="0"/>
              <a:t>Multiplier = amount by which equilibrium output changes when autonomous aggregate demand increases by 1 unit</a:t>
            </a:r>
          </a:p>
          <a:p>
            <a:pPr marL="457200" lvl="1" indent="0" eaLnBrk="1" hangingPunct="1">
              <a:buNone/>
            </a:pPr>
            <a:r>
              <a:rPr lang="en-US" altLang="tr-TR" sz="2400" dirty="0" smtClean="0"/>
              <a:t>The general definition of the multiplier is                               </a:t>
            </a:r>
          </a:p>
          <a:p>
            <a:pPr lvl="1" eaLnBrk="1" hangingPunct="1">
              <a:buFont typeface="Wingdings" pitchFamily="2" charset="2"/>
              <a:buNone/>
            </a:pPr>
            <a:r>
              <a:rPr lang="en-US" altLang="tr-TR" sz="2400" dirty="0" smtClean="0"/>
              <a:t>                                                                (17)</a:t>
            </a:r>
          </a:p>
        </p:txBody>
      </p:sp>
      <p:graphicFrame>
        <p:nvGraphicFramePr>
          <p:cNvPr id="40963" name="Object 4"/>
          <p:cNvGraphicFramePr>
            <a:graphicFrameLocks noChangeAspect="1"/>
          </p:cNvGraphicFramePr>
          <p:nvPr>
            <p:extLst>
              <p:ext uri="{D42A27DB-BD31-4B8C-83A1-F6EECF244321}">
                <p14:modId xmlns:p14="http://schemas.microsoft.com/office/powerpoint/2010/main" val="2703114860"/>
              </p:ext>
            </p:extLst>
          </p:nvPr>
        </p:nvGraphicFramePr>
        <p:xfrm>
          <a:off x="1837778" y="1355045"/>
          <a:ext cx="3657468" cy="865641"/>
        </p:xfrm>
        <a:graphic>
          <a:graphicData uri="http://schemas.openxmlformats.org/presentationml/2006/ole">
            <mc:AlternateContent xmlns:mc="http://schemas.openxmlformats.org/markup-compatibility/2006">
              <mc:Choice xmlns:v="urn:schemas-microsoft-com:vml" Requires="v">
                <p:oleObj spid="_x0000_s41105" name="Equation" r:id="rId4" imgW="2273300" imgH="482600" progId="Equation.3">
                  <p:embed/>
                </p:oleObj>
              </mc:Choice>
              <mc:Fallback>
                <p:oleObj name="Equation" r:id="rId4" imgW="2273300" imgH="482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7778" y="1355045"/>
                        <a:ext cx="3657468" cy="865641"/>
                      </a:xfrm>
                      <a:prstGeom prst="rect">
                        <a:avLst/>
                      </a:prstGeom>
                      <a:noFill/>
                      <a:ln>
                        <a:noFill/>
                      </a:ln>
                      <a:extLst/>
                    </p:spPr>
                  </p:pic>
                </p:oleObj>
              </mc:Fallback>
            </mc:AlternateContent>
          </a:graphicData>
        </a:graphic>
      </p:graphicFrame>
      <p:graphicFrame>
        <p:nvGraphicFramePr>
          <p:cNvPr id="40964" name="Object 5"/>
          <p:cNvGraphicFramePr>
            <a:graphicFrameLocks noChangeAspect="1"/>
          </p:cNvGraphicFramePr>
          <p:nvPr>
            <p:extLst>
              <p:ext uri="{D42A27DB-BD31-4B8C-83A1-F6EECF244321}">
                <p14:modId xmlns:p14="http://schemas.microsoft.com/office/powerpoint/2010/main" val="3496711972"/>
              </p:ext>
            </p:extLst>
          </p:nvPr>
        </p:nvGraphicFramePr>
        <p:xfrm>
          <a:off x="2405741" y="2612570"/>
          <a:ext cx="2853170" cy="780371"/>
        </p:xfrm>
        <a:graphic>
          <a:graphicData uri="http://schemas.openxmlformats.org/presentationml/2006/ole">
            <mc:AlternateContent xmlns:mc="http://schemas.openxmlformats.org/markup-compatibility/2006">
              <mc:Choice xmlns:v="urn:schemas-microsoft-com:vml" Requires="v">
                <p:oleObj spid="_x0000_s41106" name="Equation" r:id="rId6" imgW="1485900" imgH="419100" progId="Equation.3">
                  <p:embed/>
                </p:oleObj>
              </mc:Choice>
              <mc:Fallback>
                <p:oleObj name="Equation" r:id="rId6" imgW="1485900" imgH="4191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5741" y="2612570"/>
                        <a:ext cx="2853170" cy="780371"/>
                      </a:xfrm>
                      <a:prstGeom prst="rect">
                        <a:avLst/>
                      </a:prstGeom>
                      <a:noFill/>
                      <a:ln>
                        <a:noFill/>
                      </a:ln>
                      <a:extLst/>
                    </p:spPr>
                  </p:pic>
                </p:oleObj>
              </mc:Fallback>
            </mc:AlternateContent>
          </a:graphicData>
        </a:graphic>
      </p:graphicFrame>
      <p:graphicFrame>
        <p:nvGraphicFramePr>
          <p:cNvPr id="40965" name="Object 6"/>
          <p:cNvGraphicFramePr>
            <a:graphicFrameLocks noChangeAspect="1"/>
          </p:cNvGraphicFramePr>
          <p:nvPr>
            <p:extLst>
              <p:ext uri="{D42A27DB-BD31-4B8C-83A1-F6EECF244321}">
                <p14:modId xmlns:p14="http://schemas.microsoft.com/office/powerpoint/2010/main" val="2149903352"/>
              </p:ext>
            </p:extLst>
          </p:nvPr>
        </p:nvGraphicFramePr>
        <p:xfrm>
          <a:off x="2270443" y="4731839"/>
          <a:ext cx="2581055" cy="767624"/>
        </p:xfrm>
        <a:graphic>
          <a:graphicData uri="http://schemas.openxmlformats.org/presentationml/2006/ole">
            <mc:AlternateContent xmlns:mc="http://schemas.openxmlformats.org/markup-compatibility/2006">
              <mc:Choice xmlns:v="urn:schemas-microsoft-com:vml" Requires="v">
                <p:oleObj spid="_x0000_s41107" name="Equation" r:id="rId8" imgW="1079500" imgH="419100" progId="Equation.3">
                  <p:embed/>
                </p:oleObj>
              </mc:Choice>
              <mc:Fallback>
                <p:oleObj name="Equation" r:id="rId8" imgW="1079500" imgH="4191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0443" y="4731839"/>
                        <a:ext cx="2581055" cy="767624"/>
                      </a:xfrm>
                      <a:prstGeom prst="rect">
                        <a:avLst/>
                      </a:prstGeom>
                      <a:noFill/>
                      <a:ln>
                        <a:noFill/>
                      </a:ln>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solidFill>
            <a:schemeClr val="bg1">
              <a:alpha val="72156"/>
            </a:schemeClr>
          </a:solidFill>
        </p:spPr>
        <p:txBody>
          <a:bodyPr/>
          <a:lstStyle/>
          <a:p>
            <a:pPr eaLnBrk="1" hangingPunct="1"/>
            <a:r>
              <a:rPr lang="en-US" altLang="tr-TR" smtClean="0"/>
              <a:t>The Multiplier</a:t>
            </a:r>
          </a:p>
        </p:txBody>
      </p:sp>
      <p:sp>
        <p:nvSpPr>
          <p:cNvPr id="41987" name="Rectangle 3"/>
          <p:cNvSpPr>
            <a:spLocks noGrp="1" noChangeArrowheads="1"/>
          </p:cNvSpPr>
          <p:nvPr>
            <p:ph idx="1"/>
          </p:nvPr>
        </p:nvSpPr>
        <p:spPr>
          <a:solidFill>
            <a:schemeClr val="bg1">
              <a:alpha val="78038"/>
            </a:schemeClr>
          </a:solidFill>
        </p:spPr>
        <p:txBody>
          <a:bodyPr/>
          <a:lstStyle/>
          <a:p>
            <a:pPr marL="0" indent="0" eaLnBrk="1" hangingPunct="1">
              <a:buFont typeface="Arial" charset="0"/>
              <a:buNone/>
            </a:pPr>
            <a:r>
              <a:rPr lang="en-US" altLang="tr-TR" sz="1800" smtClean="0"/>
              <a:t> </a:t>
            </a:r>
          </a:p>
        </p:txBody>
      </p:sp>
      <p:graphicFrame>
        <p:nvGraphicFramePr>
          <p:cNvPr id="41988" name="Object 5"/>
          <p:cNvGraphicFramePr>
            <a:graphicFrameLocks noChangeAspect="1"/>
          </p:cNvGraphicFramePr>
          <p:nvPr/>
        </p:nvGraphicFramePr>
        <p:xfrm>
          <a:off x="1639888" y="4872038"/>
          <a:ext cx="992187" cy="376237"/>
        </p:xfrm>
        <a:graphic>
          <a:graphicData uri="http://schemas.openxmlformats.org/presentationml/2006/ole">
            <mc:AlternateContent xmlns:mc="http://schemas.openxmlformats.org/markup-compatibility/2006">
              <mc:Choice xmlns:v="urn:schemas-microsoft-com:vml" Requires="v">
                <p:oleObj spid="_x0000_s42085" name="Equation" r:id="rId4" imgW="850531" imgH="291973" progId="Equation.3">
                  <p:embed/>
                </p:oleObj>
              </mc:Choice>
              <mc:Fallback>
                <p:oleObj name="Equation" r:id="rId4" imgW="850531" imgH="291973"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9888" y="4872038"/>
                        <a:ext cx="99218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89" name="Object 6"/>
          <p:cNvGraphicFramePr>
            <a:graphicFrameLocks noChangeAspect="1"/>
          </p:cNvGraphicFramePr>
          <p:nvPr/>
        </p:nvGraphicFramePr>
        <p:xfrm>
          <a:off x="2740025" y="3844925"/>
          <a:ext cx="317500" cy="288925"/>
        </p:xfrm>
        <a:graphic>
          <a:graphicData uri="http://schemas.openxmlformats.org/presentationml/2006/ole">
            <mc:AlternateContent xmlns:mc="http://schemas.openxmlformats.org/markup-compatibility/2006">
              <mc:Choice xmlns:v="urn:schemas-microsoft-com:vml" Requires="v">
                <p:oleObj spid="_x0000_s42086" name="Equation" r:id="rId6" imgW="241195" imgH="190417" progId="Equation.3">
                  <p:embed/>
                </p:oleObj>
              </mc:Choice>
              <mc:Fallback>
                <p:oleObj name="Equation" r:id="rId6" imgW="241195" imgH="190417"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0025" y="3844925"/>
                        <a:ext cx="3175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99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2438" y="2076450"/>
            <a:ext cx="403225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Rectangle 3"/>
          <p:cNvSpPr txBox="1">
            <a:spLocks noChangeArrowheads="1"/>
          </p:cNvSpPr>
          <p:nvPr/>
        </p:nvSpPr>
        <p:spPr bwMode="auto">
          <a:xfrm>
            <a:off x="838200" y="1681163"/>
            <a:ext cx="3451225"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Char char="•"/>
            </a:pPr>
            <a:r>
              <a:rPr lang="en-US" altLang="tr-TR" dirty="0">
                <a:latin typeface="Book Antiqua" pitchFamily="18" charset="0"/>
              </a:rPr>
              <a:t>Effect of an increase in autonomous spending on the equilibrium level of output:</a:t>
            </a:r>
          </a:p>
          <a:p>
            <a:pPr lvl="1" eaLnBrk="1" hangingPunct="1">
              <a:spcBef>
                <a:spcPct val="20000"/>
              </a:spcBef>
              <a:buFont typeface="Arial" charset="0"/>
              <a:buChar char="–"/>
            </a:pPr>
            <a:r>
              <a:rPr lang="en-US" altLang="tr-TR" sz="1600" dirty="0">
                <a:latin typeface="Book Antiqua" pitchFamily="18" charset="0"/>
              </a:rPr>
              <a:t>The initial equilibrium is at point E, with income at Y</a:t>
            </a:r>
            <a:r>
              <a:rPr lang="en-US" altLang="tr-TR" sz="1600" baseline="-25000" dirty="0">
                <a:latin typeface="Book Antiqua" pitchFamily="18" charset="0"/>
              </a:rPr>
              <a:t>0</a:t>
            </a:r>
            <a:endParaRPr lang="en-US" altLang="tr-TR" sz="1600" dirty="0">
              <a:latin typeface="Book Antiqua" pitchFamily="18" charset="0"/>
            </a:endParaRPr>
          </a:p>
          <a:p>
            <a:pPr lvl="1" eaLnBrk="1" hangingPunct="1">
              <a:spcBef>
                <a:spcPct val="20000"/>
              </a:spcBef>
              <a:buFont typeface="Arial" charset="0"/>
              <a:buChar char="–"/>
            </a:pPr>
            <a:r>
              <a:rPr lang="en-US" altLang="tr-TR" sz="1600" dirty="0">
                <a:latin typeface="Book Antiqua" pitchFamily="18" charset="0"/>
              </a:rPr>
              <a:t>If autonomous spending increases, the AD curve shifts up by       , and income increases to Y’</a:t>
            </a:r>
          </a:p>
          <a:p>
            <a:pPr lvl="1" eaLnBrk="1" hangingPunct="1">
              <a:spcBef>
                <a:spcPct val="20000"/>
              </a:spcBef>
              <a:buFont typeface="Arial" charset="0"/>
              <a:buChar char="–"/>
            </a:pPr>
            <a:r>
              <a:rPr lang="en-US" altLang="tr-TR" sz="1600" dirty="0">
                <a:latin typeface="Book Antiqua" pitchFamily="18" charset="0"/>
              </a:rPr>
              <a:t>The new equilibrium is at E’ with income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603250"/>
            <a:ext cx="6934200" cy="5248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95363" y="566738"/>
            <a:ext cx="7467600" cy="5716587"/>
          </a:xfrm>
        </p:spPr>
        <p:txBody>
          <a:bodyPr/>
          <a:lstStyle/>
          <a:p>
            <a:pPr marL="0" indent="0" algn="just">
              <a:lnSpc>
                <a:spcPct val="150000"/>
              </a:lnSpc>
              <a:spcAft>
                <a:spcPts val="0"/>
              </a:spcAft>
              <a:buFont typeface="Arial" charset="0"/>
              <a:buNone/>
              <a:defRPr/>
            </a:pPr>
            <a:r>
              <a:rPr lang="en-GB" sz="2400" b="1" dirty="0">
                <a:latin typeface="Times New Roman"/>
                <a:ea typeface="Calibri"/>
                <a:cs typeface="Times New Roman"/>
              </a:rPr>
              <a:t>There are three points to remember from this discussion of the multiplier: </a:t>
            </a:r>
            <a:endParaRPr lang="tr-TR" sz="2400" dirty="0">
              <a:latin typeface="Calibri"/>
              <a:ea typeface="Calibri"/>
              <a:cs typeface="Times New Roman"/>
            </a:endParaRPr>
          </a:p>
          <a:p>
            <a:pPr algn="just">
              <a:lnSpc>
                <a:spcPct val="150000"/>
              </a:lnSpc>
              <a:spcAft>
                <a:spcPts val="0"/>
              </a:spcAft>
              <a:defRPr/>
            </a:pPr>
            <a:r>
              <a:rPr lang="en-GB" sz="2400" dirty="0" smtClean="0">
                <a:latin typeface="Times New Roman"/>
                <a:ea typeface="Calibri"/>
                <a:cs typeface="Times New Roman"/>
              </a:rPr>
              <a:t>An </a:t>
            </a:r>
            <a:r>
              <a:rPr lang="en-GB" sz="2400" dirty="0">
                <a:latin typeface="Times New Roman"/>
                <a:ea typeface="Calibri"/>
                <a:cs typeface="Times New Roman"/>
              </a:rPr>
              <a:t>increase in autonomous spending raises the equilibrium level of income. </a:t>
            </a:r>
            <a:endParaRPr lang="tr-TR" sz="2400" dirty="0">
              <a:latin typeface="Calibri"/>
              <a:ea typeface="Calibri"/>
              <a:cs typeface="Times New Roman"/>
            </a:endParaRPr>
          </a:p>
          <a:p>
            <a:pPr algn="just">
              <a:lnSpc>
                <a:spcPct val="150000"/>
              </a:lnSpc>
              <a:spcAft>
                <a:spcPts val="0"/>
              </a:spcAft>
              <a:defRPr/>
            </a:pPr>
            <a:r>
              <a:rPr lang="en-GB" sz="2400" dirty="0" smtClean="0">
                <a:latin typeface="Times New Roman"/>
                <a:ea typeface="Calibri"/>
                <a:cs typeface="Times New Roman"/>
              </a:rPr>
              <a:t>The </a:t>
            </a:r>
            <a:r>
              <a:rPr lang="en-GB" sz="2400" dirty="0">
                <a:latin typeface="Times New Roman"/>
                <a:ea typeface="Calibri"/>
                <a:cs typeface="Times New Roman"/>
              </a:rPr>
              <a:t>increase in income is a multiple of the increase in autonomous spending.  </a:t>
            </a:r>
            <a:endParaRPr lang="tr-TR" sz="2400" dirty="0">
              <a:latin typeface="Calibri"/>
              <a:ea typeface="Calibri"/>
              <a:cs typeface="Times New Roman"/>
            </a:endParaRPr>
          </a:p>
          <a:p>
            <a:pPr algn="just">
              <a:lnSpc>
                <a:spcPct val="150000"/>
              </a:lnSpc>
              <a:spcAft>
                <a:spcPts val="0"/>
              </a:spcAft>
              <a:defRPr/>
            </a:pPr>
            <a:r>
              <a:rPr lang="en-GB" sz="2400" dirty="0" smtClean="0">
                <a:latin typeface="Times New Roman"/>
                <a:ea typeface="Calibri"/>
                <a:cs typeface="Times New Roman"/>
              </a:rPr>
              <a:t>The </a:t>
            </a:r>
            <a:r>
              <a:rPr lang="en-GB" sz="2400" dirty="0">
                <a:latin typeface="Times New Roman"/>
                <a:ea typeface="Calibri"/>
                <a:cs typeface="Times New Roman"/>
              </a:rPr>
              <a:t>larger the marginal propensity to consume, the larger the multiplier arising from the relation between consumption and income. </a:t>
            </a:r>
            <a:endParaRPr lang="tr-TR" sz="2400" dirty="0">
              <a:latin typeface="Calibri"/>
              <a:ea typeface="Calibri"/>
              <a:cs typeface="Times New Roman"/>
            </a:endParaRPr>
          </a:p>
        </p:txBody>
      </p:sp>
      <p:sp>
        <p:nvSpPr>
          <p:cNvPr id="4" name="Slayt Numarası Yer Tutucusu 3"/>
          <p:cNvSpPr>
            <a:spLocks noGrp="1"/>
          </p:cNvSpPr>
          <p:nvPr>
            <p:ph type="sldNum" sz="quarter" idx="12"/>
          </p:nvPr>
        </p:nvSpPr>
        <p:spPr/>
        <p:txBody>
          <a:bodyPr/>
          <a:lstStyle/>
          <a:p>
            <a:pPr>
              <a:defRPr/>
            </a:pPr>
            <a:fld id="{9F01B196-1B08-4A44-85CB-BD4666F004F0}"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solidFill>
            <a:schemeClr val="bg1">
              <a:alpha val="72156"/>
            </a:schemeClr>
          </a:solidFill>
        </p:spPr>
        <p:txBody>
          <a:bodyPr/>
          <a:lstStyle/>
          <a:p>
            <a:pPr eaLnBrk="1" hangingPunct="1"/>
            <a:r>
              <a:rPr lang="en-US" altLang="tr-TR" smtClean="0"/>
              <a:t>The Government Sector</a:t>
            </a:r>
          </a:p>
        </p:txBody>
      </p:sp>
      <p:sp>
        <p:nvSpPr>
          <p:cNvPr id="22531" name="Rectangle 3"/>
          <p:cNvSpPr>
            <a:spLocks noGrp="1" noChangeArrowheads="1"/>
          </p:cNvSpPr>
          <p:nvPr>
            <p:ph idx="1"/>
          </p:nvPr>
        </p:nvSpPr>
        <p:spPr>
          <a:xfrm>
            <a:off x="444137" y="1156063"/>
            <a:ext cx="8229600" cy="5218611"/>
          </a:xfrm>
          <a:solidFill>
            <a:schemeClr val="bg1">
              <a:alpha val="78038"/>
            </a:schemeClr>
          </a:solidFill>
        </p:spPr>
        <p:txBody>
          <a:bodyPr/>
          <a:lstStyle/>
          <a:p>
            <a:pPr eaLnBrk="1" hangingPunct="1">
              <a:defRPr/>
            </a:pPr>
            <a:r>
              <a:rPr lang="en-US" sz="2400" dirty="0" smtClean="0"/>
              <a:t>The government affects the level of equilibrium output in two ways:</a:t>
            </a:r>
          </a:p>
          <a:p>
            <a:pPr marL="682625" lvl="1" indent="-339725" eaLnBrk="1" hangingPunct="1">
              <a:buFontTx/>
              <a:buAutoNum type="arabicPeriod"/>
              <a:defRPr/>
            </a:pPr>
            <a:r>
              <a:rPr lang="en-US" sz="2400" dirty="0" smtClean="0"/>
              <a:t>Government expenditures (component of AD)</a:t>
            </a:r>
          </a:p>
          <a:p>
            <a:pPr marL="682625" lvl="1" indent="-339725" eaLnBrk="1" hangingPunct="1">
              <a:buFontTx/>
              <a:buAutoNum type="arabicPeriod"/>
              <a:defRPr/>
            </a:pPr>
            <a:r>
              <a:rPr lang="en-US" sz="2400" dirty="0" smtClean="0"/>
              <a:t>Taxes and transfers</a:t>
            </a:r>
          </a:p>
          <a:p>
            <a:pPr eaLnBrk="1" hangingPunct="1">
              <a:defRPr/>
            </a:pPr>
            <a:r>
              <a:rPr lang="en-US" sz="2400" dirty="0" smtClean="0"/>
              <a:t>Fiscal policy is the policy of the government with regards to G, TR, and TA</a:t>
            </a:r>
          </a:p>
          <a:p>
            <a:pPr marL="682625" lvl="1" indent="-339725" eaLnBrk="1" hangingPunct="1">
              <a:spcBef>
                <a:spcPct val="0"/>
              </a:spcBef>
              <a:defRPr/>
            </a:pPr>
            <a:r>
              <a:rPr lang="en-US" sz="2400" dirty="0" smtClean="0"/>
              <a:t>Assume G and TR are constant, and that there is a proportional income tax (t)</a:t>
            </a:r>
          </a:p>
          <a:p>
            <a:pPr marL="682625" lvl="1" indent="-339725" eaLnBrk="1" hangingPunct="1">
              <a:spcBef>
                <a:spcPct val="0"/>
              </a:spcBef>
              <a:defRPr/>
            </a:pPr>
            <a:r>
              <a:rPr lang="en-US" sz="2400" dirty="0" smtClean="0"/>
              <a:t>The consumption function becomes</a:t>
            </a:r>
            <a:r>
              <a:rPr lang="tr-TR" sz="2400" dirty="0" smtClean="0"/>
              <a:t>:</a:t>
            </a:r>
            <a:endParaRPr lang="en-US" sz="1800" dirty="0" smtClean="0"/>
          </a:p>
          <a:p>
            <a:pPr marL="800100" lvl="1" indent="-457200" eaLnBrk="1" hangingPunct="1">
              <a:buFontTx/>
              <a:buNone/>
              <a:defRPr/>
            </a:pPr>
            <a:endParaRPr lang="en-US" dirty="0" smtClean="0"/>
          </a:p>
        </p:txBody>
      </p:sp>
      <p:pic>
        <p:nvPicPr>
          <p:cNvPr id="450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483" y="4896356"/>
            <a:ext cx="2848374"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1300" y="5100638"/>
            <a:ext cx="2998788"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4206239" y="5112763"/>
            <a:ext cx="727033" cy="584775"/>
          </a:xfrm>
          <a:prstGeom prst="rect">
            <a:avLst/>
          </a:prstGeom>
        </p:spPr>
        <p:txBody>
          <a:bodyPr wrap="square">
            <a:spAutoFit/>
          </a:bodyPr>
          <a:lstStyle/>
          <a:p>
            <a:r>
              <a:rPr lang="en-US" dirty="0" smtClean="0"/>
              <a:t>                                  </a:t>
            </a:r>
            <a:r>
              <a:rPr lang="en-US" sz="1400" dirty="0"/>
              <a:t>(19) </a:t>
            </a: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İçerik Yer Tutucusu 2"/>
          <p:cNvSpPr>
            <a:spLocks noGrp="1"/>
          </p:cNvSpPr>
          <p:nvPr>
            <p:ph idx="1"/>
          </p:nvPr>
        </p:nvSpPr>
        <p:spPr>
          <a:xfrm>
            <a:off x="655320" y="984296"/>
            <a:ext cx="7467600" cy="4495800"/>
          </a:xfrm>
          <a:solidFill>
            <a:schemeClr val="bg1">
              <a:alpha val="78038"/>
            </a:schemeClr>
          </a:solidFill>
        </p:spPr>
        <p:txBody>
          <a:bodyPr/>
          <a:lstStyle/>
          <a:p>
            <a:pPr marL="0" indent="0" algn="just">
              <a:lnSpc>
                <a:spcPct val="150000"/>
              </a:lnSpc>
              <a:buFont typeface="Arial" charset="0"/>
              <a:buNone/>
            </a:pPr>
            <a:r>
              <a:rPr lang="en-GB" sz="2400" dirty="0" smtClean="0"/>
              <a:t>While the marginal propensity to consume out of disposable income remains  c , the marginal propensity to consume out of income is now  c(1-t) , where 1- t  is the fraction of income left after taxes. </a:t>
            </a:r>
            <a:endParaRPr lang="tr-TR" sz="2400" dirty="0" smtClean="0"/>
          </a:p>
          <a:p>
            <a:pPr marL="0" indent="0" algn="just">
              <a:lnSpc>
                <a:spcPct val="150000"/>
              </a:lnSpc>
              <a:buFont typeface="Arial" charset="0"/>
              <a:buNone/>
            </a:pPr>
            <a:endParaRPr lang="tr-TR" sz="2400" dirty="0" smtClean="0"/>
          </a:p>
          <a:p>
            <a:pPr marL="0" indent="0" algn="just">
              <a:lnSpc>
                <a:spcPct val="150000"/>
              </a:lnSpc>
              <a:buFont typeface="Arial" charset="0"/>
              <a:buNone/>
            </a:pPr>
            <a:r>
              <a:rPr lang="en-GB" sz="2400" dirty="0" smtClean="0"/>
              <a:t>For example, if the marginal propensity to consume,  c , is .8 and the tax rate is .25, the marginal propensity to consume out of income,  c(1- t ), is .6 [= .8 x (1-.25)]. </a:t>
            </a:r>
            <a:endParaRPr lang="tr-TR" sz="2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solidFill>
            <a:schemeClr val="bg1">
              <a:alpha val="72156"/>
            </a:schemeClr>
          </a:solidFill>
        </p:spPr>
        <p:txBody>
          <a:bodyPr/>
          <a:lstStyle/>
          <a:p>
            <a:pPr eaLnBrk="1" hangingPunct="1"/>
            <a:r>
              <a:rPr lang="en-US" altLang="tr-TR" smtClean="0"/>
              <a:t>AD and Equilibrium Output</a:t>
            </a:r>
          </a:p>
        </p:txBody>
      </p:sp>
      <p:sp>
        <p:nvSpPr>
          <p:cNvPr id="24579" name="Rectangle 3"/>
          <p:cNvSpPr>
            <a:spLocks noGrp="1" noChangeArrowheads="1"/>
          </p:cNvSpPr>
          <p:nvPr>
            <p:ph idx="1"/>
          </p:nvPr>
        </p:nvSpPr>
        <p:spPr>
          <a:xfrm>
            <a:off x="457200" y="1600200"/>
            <a:ext cx="8229600" cy="4865914"/>
          </a:xfrm>
          <a:solidFill>
            <a:schemeClr val="bg1">
              <a:alpha val="78038"/>
            </a:schemeClr>
          </a:solidFill>
        </p:spPr>
        <p:txBody>
          <a:bodyPr/>
          <a:lstStyle/>
          <a:p>
            <a:pPr marL="0" indent="0" eaLnBrk="1" hangingPunct="1">
              <a:buNone/>
            </a:pPr>
            <a:r>
              <a:rPr lang="en-US" altLang="tr-TR" sz="2400" dirty="0" smtClean="0"/>
              <a:t>AD is the total amount of goods demanded in the economy:                                    (1)</a:t>
            </a:r>
          </a:p>
          <a:p>
            <a:pPr marL="0" indent="0" eaLnBrk="1" hangingPunct="1">
              <a:buNone/>
            </a:pPr>
            <a:r>
              <a:rPr lang="en-US" altLang="tr-TR" sz="2400" dirty="0" smtClean="0"/>
              <a:t>Output is at its equilibrium level when the quantity of output produced is equal to the quantity demanded, or                                        (2)</a:t>
            </a:r>
          </a:p>
          <a:p>
            <a:pPr marL="0" indent="0" eaLnBrk="1" hangingPunct="1">
              <a:buNone/>
            </a:pPr>
            <a:r>
              <a:rPr lang="en-US" altLang="tr-TR" sz="2400" dirty="0" smtClean="0"/>
              <a:t>When AD is not equal to output there is unplanned inventory investment or disinvestment:                   (3), where IU is unplanned additions to inventory</a:t>
            </a:r>
            <a:endParaRPr lang="tr-TR" altLang="tr-TR" sz="2400" dirty="0" smtClean="0"/>
          </a:p>
          <a:p>
            <a:pPr marL="0" indent="0" eaLnBrk="1" hangingPunct="1">
              <a:buNone/>
            </a:pPr>
            <a:r>
              <a:rPr lang="en-US" altLang="tr-TR" sz="2400" dirty="0" smtClean="0"/>
              <a:t>If IU &gt; 0, firms cut back on production until output and AD are again in equilibrium</a:t>
            </a:r>
            <a:r>
              <a:rPr lang="tr-TR" altLang="tr-TR" sz="2400" dirty="0" smtClean="0"/>
              <a:t>. </a:t>
            </a:r>
            <a:r>
              <a:rPr lang="en-US" altLang="tr-TR" sz="2400" dirty="0" smtClean="0"/>
              <a:t>Conversely, if output is below aggregate demand, inventories are drawn down until equilibrium is restored. </a:t>
            </a:r>
          </a:p>
        </p:txBody>
      </p:sp>
      <p:graphicFrame>
        <p:nvGraphicFramePr>
          <p:cNvPr id="24580" name="Object 4"/>
          <p:cNvGraphicFramePr>
            <a:graphicFrameLocks noChangeAspect="1"/>
          </p:cNvGraphicFramePr>
          <p:nvPr>
            <p:extLst>
              <p:ext uri="{D42A27DB-BD31-4B8C-83A1-F6EECF244321}">
                <p14:modId xmlns:p14="http://schemas.microsoft.com/office/powerpoint/2010/main" val="1354728941"/>
              </p:ext>
            </p:extLst>
          </p:nvPr>
        </p:nvGraphicFramePr>
        <p:xfrm>
          <a:off x="1594212" y="2089377"/>
          <a:ext cx="2437992" cy="340314"/>
        </p:xfrm>
        <a:graphic>
          <a:graphicData uri="http://schemas.openxmlformats.org/presentationml/2006/ole">
            <mc:AlternateContent xmlns:mc="http://schemas.openxmlformats.org/markup-compatibility/2006">
              <mc:Choice xmlns:v="urn:schemas-microsoft-com:vml" Requires="v">
                <p:oleObj spid="_x0000_s24725" name="Equation" r:id="rId4" imgW="1371600" imgH="177800" progId="Equation.3">
                  <p:embed/>
                </p:oleObj>
              </mc:Choice>
              <mc:Fallback>
                <p:oleObj name="Equation" r:id="rId4" imgW="1371600" imgH="177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4212" y="2089377"/>
                        <a:ext cx="2437992" cy="340314"/>
                      </a:xfrm>
                      <a:prstGeom prst="rect">
                        <a:avLst/>
                      </a:prstGeom>
                      <a:noFill/>
                      <a:ln>
                        <a:noFill/>
                      </a:ln>
                      <a:extLst/>
                    </p:spPr>
                  </p:pic>
                </p:oleObj>
              </mc:Fallback>
            </mc:AlternateContent>
          </a:graphicData>
        </a:graphic>
      </p:graphicFrame>
      <p:graphicFrame>
        <p:nvGraphicFramePr>
          <p:cNvPr id="24581" name="Object 5"/>
          <p:cNvGraphicFramePr>
            <a:graphicFrameLocks noChangeAspect="1"/>
          </p:cNvGraphicFramePr>
          <p:nvPr>
            <p:extLst>
              <p:ext uri="{D42A27DB-BD31-4B8C-83A1-F6EECF244321}">
                <p14:modId xmlns:p14="http://schemas.microsoft.com/office/powerpoint/2010/main" val="3380961323"/>
              </p:ext>
            </p:extLst>
          </p:nvPr>
        </p:nvGraphicFramePr>
        <p:xfrm>
          <a:off x="1589223" y="3245394"/>
          <a:ext cx="3011222" cy="373017"/>
        </p:xfrm>
        <a:graphic>
          <a:graphicData uri="http://schemas.openxmlformats.org/presentationml/2006/ole">
            <mc:AlternateContent xmlns:mc="http://schemas.openxmlformats.org/markup-compatibility/2006">
              <mc:Choice xmlns:v="urn:schemas-microsoft-com:vml" Requires="v">
                <p:oleObj spid="_x0000_s24726" name="Equation" r:id="rId6" imgW="1624895" imgH="177723" progId="Equation.3">
                  <p:embed/>
                </p:oleObj>
              </mc:Choice>
              <mc:Fallback>
                <p:oleObj name="Equation" r:id="rId6" imgW="1624895" imgH="177723"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9223" y="3245394"/>
                        <a:ext cx="3011222" cy="373017"/>
                      </a:xfrm>
                      <a:prstGeom prst="rect">
                        <a:avLst/>
                      </a:prstGeom>
                      <a:noFill/>
                      <a:ln>
                        <a:noFill/>
                      </a:ln>
                      <a:extLst/>
                    </p:spPr>
                  </p:pic>
                </p:oleObj>
              </mc:Fallback>
            </mc:AlternateContent>
          </a:graphicData>
        </a:graphic>
      </p:graphicFrame>
      <p:graphicFrame>
        <p:nvGraphicFramePr>
          <p:cNvPr id="24582" name="Object 6"/>
          <p:cNvGraphicFramePr>
            <a:graphicFrameLocks noChangeAspect="1"/>
          </p:cNvGraphicFramePr>
          <p:nvPr>
            <p:extLst>
              <p:ext uri="{D42A27DB-BD31-4B8C-83A1-F6EECF244321}">
                <p14:modId xmlns:p14="http://schemas.microsoft.com/office/powerpoint/2010/main" val="3220137357"/>
              </p:ext>
            </p:extLst>
          </p:nvPr>
        </p:nvGraphicFramePr>
        <p:xfrm>
          <a:off x="4198938" y="4049486"/>
          <a:ext cx="1267055" cy="306387"/>
        </p:xfrm>
        <a:graphic>
          <a:graphicData uri="http://schemas.openxmlformats.org/presentationml/2006/ole">
            <mc:AlternateContent xmlns:mc="http://schemas.openxmlformats.org/markup-compatibility/2006">
              <mc:Choice xmlns:v="urn:schemas-microsoft-com:vml" Requires="v">
                <p:oleObj spid="_x0000_s24727" name="Equation" r:id="rId8" imgW="850531" imgH="177723" progId="Equation.3">
                  <p:embed/>
                </p:oleObj>
              </mc:Choice>
              <mc:Fallback>
                <p:oleObj name="Equation" r:id="rId8" imgW="850531" imgH="177723"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8938" y="4049486"/>
                        <a:ext cx="1267055" cy="306387"/>
                      </a:xfrm>
                      <a:prstGeom prst="rect">
                        <a:avLst/>
                      </a:prstGeom>
                      <a:noFill/>
                      <a:ln>
                        <a:noFill/>
                      </a:ln>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496388" y="685800"/>
            <a:ext cx="8229600" cy="4525963"/>
          </a:xfrm>
          <a:solidFill>
            <a:schemeClr val="bg1">
              <a:alpha val="78038"/>
            </a:schemeClr>
          </a:solidFill>
        </p:spPr>
        <p:txBody>
          <a:bodyPr/>
          <a:lstStyle/>
          <a:p>
            <a:pPr marL="0" indent="0" eaLnBrk="1" hangingPunct="1">
              <a:buNone/>
            </a:pPr>
            <a:r>
              <a:rPr lang="en-US" altLang="tr-TR" sz="2400" dirty="0" smtClean="0"/>
              <a:t>Combining (19) with AD:</a:t>
            </a:r>
            <a:endParaRPr lang="tr-TR" altLang="tr-TR" sz="2400" dirty="0" smtClean="0"/>
          </a:p>
          <a:p>
            <a:pPr eaLnBrk="1" hangingPunct="1"/>
            <a:endParaRPr lang="tr-TR" altLang="tr-TR" sz="2400" dirty="0"/>
          </a:p>
          <a:p>
            <a:pPr eaLnBrk="1" hangingPunct="1"/>
            <a:endParaRPr lang="tr-TR" altLang="tr-TR" sz="2400" dirty="0" smtClean="0"/>
          </a:p>
          <a:p>
            <a:pPr eaLnBrk="1" hangingPunct="1"/>
            <a:endParaRPr lang="en-US" altLang="tr-TR" sz="2400" dirty="0" smtClean="0"/>
          </a:p>
          <a:p>
            <a:pPr eaLnBrk="1" hangingPunct="1">
              <a:buFont typeface="Arial" charset="0"/>
              <a:buNone/>
            </a:pPr>
            <a:r>
              <a:rPr lang="en-US" altLang="tr-TR" sz="2400" dirty="0" smtClean="0"/>
              <a:t>                                                                  </a:t>
            </a:r>
            <a:r>
              <a:rPr lang="tr-TR" altLang="tr-TR" sz="2400" dirty="0" smtClean="0"/>
              <a:t>     </a:t>
            </a:r>
            <a:r>
              <a:rPr lang="en-US" altLang="tr-TR" sz="2400" dirty="0" smtClean="0"/>
              <a:t>(20)</a:t>
            </a:r>
            <a:r>
              <a:rPr lang="en-GB" sz="2400" dirty="0" smtClean="0"/>
              <a:t> </a:t>
            </a:r>
            <a:endParaRPr lang="tr-TR" sz="2400" dirty="0" smtClean="0"/>
          </a:p>
          <a:p>
            <a:pPr eaLnBrk="1" hangingPunct="1">
              <a:buFont typeface="Arial" charset="0"/>
              <a:buNone/>
            </a:pPr>
            <a:endParaRPr lang="tr-TR" sz="2400" dirty="0" smtClean="0"/>
          </a:p>
          <a:p>
            <a:pPr algn="just" eaLnBrk="1" hangingPunct="1">
              <a:buFont typeface="Arial" charset="0"/>
              <a:buNone/>
            </a:pPr>
            <a:r>
              <a:rPr lang="tr-TR" sz="2400" dirty="0" smtClean="0"/>
              <a:t>	</a:t>
            </a:r>
            <a:r>
              <a:rPr lang="en-GB" sz="2400" dirty="0" smtClean="0"/>
              <a:t>The slope of the AD schedule is flatter because households now have to pay part of every dollar of income in taxes and are left with only 1- t  of that dollar. Thus, as equation (20) shows, the marginal propensity to consume out of income is now  c (1- t ) instead of  c . </a:t>
            </a:r>
            <a:endParaRPr lang="tr-TR" sz="2400" dirty="0" smtClean="0"/>
          </a:p>
          <a:p>
            <a:pPr eaLnBrk="1" hangingPunct="1">
              <a:buFontTx/>
              <a:buNone/>
            </a:pPr>
            <a:endParaRPr lang="en-US" altLang="tr-TR" sz="2000" dirty="0" smtClean="0"/>
          </a:p>
          <a:p>
            <a:pPr eaLnBrk="1" hangingPunct="1">
              <a:buFontTx/>
              <a:buNone/>
            </a:pPr>
            <a:endParaRPr lang="en-US" altLang="tr-TR" sz="1200" dirty="0" smtClean="0"/>
          </a:p>
          <a:p>
            <a:pPr eaLnBrk="1" hangingPunct="1">
              <a:buFontTx/>
              <a:buNone/>
            </a:pPr>
            <a:endParaRPr lang="en-US" altLang="tr-TR" dirty="0" smtClean="0"/>
          </a:p>
        </p:txBody>
      </p:sp>
      <p:pic>
        <p:nvPicPr>
          <p:cNvPr id="4710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1423852"/>
            <a:ext cx="3668897" cy="12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773113" y="684212"/>
            <a:ext cx="7467600" cy="6017033"/>
          </a:xfrm>
          <a:solidFill>
            <a:schemeClr val="bg1">
              <a:alpha val="78038"/>
            </a:schemeClr>
          </a:solidFill>
        </p:spPr>
        <p:txBody>
          <a:bodyPr/>
          <a:lstStyle/>
          <a:p>
            <a:pPr marL="0" indent="0" eaLnBrk="1" hangingPunct="1">
              <a:buNone/>
            </a:pPr>
            <a:r>
              <a:rPr lang="en-US" altLang="tr-TR" sz="2400" dirty="0" smtClean="0"/>
              <a:t>Combining (19) with AD:</a:t>
            </a:r>
            <a:endParaRPr lang="tr-TR" altLang="tr-TR" sz="2400" dirty="0" smtClean="0"/>
          </a:p>
          <a:p>
            <a:pPr marL="0" indent="0" eaLnBrk="1" hangingPunct="1">
              <a:buNone/>
            </a:pPr>
            <a:endParaRPr lang="en-US" altLang="tr-TR" sz="2400" dirty="0" smtClean="0"/>
          </a:p>
          <a:p>
            <a:pPr eaLnBrk="1" hangingPunct="1">
              <a:buFontTx/>
              <a:buNone/>
            </a:pPr>
            <a:r>
              <a:rPr lang="en-US" altLang="tr-TR" sz="2400" dirty="0" smtClean="0"/>
              <a:t>                                                                  (20)</a:t>
            </a:r>
          </a:p>
          <a:p>
            <a:pPr eaLnBrk="1" hangingPunct="1">
              <a:buFontTx/>
              <a:buNone/>
            </a:pPr>
            <a:endParaRPr lang="en-US" altLang="tr-TR" sz="2400" dirty="0" smtClean="0"/>
          </a:p>
          <a:p>
            <a:pPr marL="0" indent="0" eaLnBrk="1" hangingPunct="1">
              <a:buNone/>
            </a:pPr>
            <a:r>
              <a:rPr lang="en-US" altLang="tr-TR" sz="2400" dirty="0" smtClean="0"/>
              <a:t>Using the equilibrium condition, Y=AD, and equation (19), the equilibrium level of output is:</a:t>
            </a:r>
          </a:p>
          <a:p>
            <a:pPr eaLnBrk="1" hangingPunct="1"/>
            <a:endParaRPr lang="en-US" altLang="tr-TR" sz="2400" dirty="0" smtClean="0"/>
          </a:p>
          <a:p>
            <a:pPr eaLnBrk="1" hangingPunct="1">
              <a:buFontTx/>
              <a:buNone/>
            </a:pPr>
            <a:r>
              <a:rPr lang="en-US" altLang="tr-TR" sz="2400" dirty="0" smtClean="0"/>
              <a:t>                                                                                           (21)</a:t>
            </a:r>
          </a:p>
          <a:p>
            <a:pPr eaLnBrk="1" hangingPunct="1">
              <a:buFontTx/>
              <a:buNone/>
            </a:pPr>
            <a:endParaRPr lang="en-US" altLang="tr-TR" sz="2400" dirty="0" smtClean="0"/>
          </a:p>
          <a:p>
            <a:pPr eaLnBrk="1" hangingPunct="1"/>
            <a:endParaRPr lang="tr-TR" altLang="tr-TR" sz="2400" dirty="0" smtClean="0"/>
          </a:p>
          <a:p>
            <a:pPr marL="0" indent="0" eaLnBrk="1" hangingPunct="1">
              <a:buNone/>
            </a:pPr>
            <a:r>
              <a:rPr lang="en-US" altLang="tr-TR" sz="2400" dirty="0" smtClean="0"/>
              <a:t>The presence of the government sector flattens the AD curve and reduces the multiplier to </a:t>
            </a:r>
          </a:p>
          <a:p>
            <a:pPr eaLnBrk="1" hangingPunct="1">
              <a:buFontTx/>
              <a:buNone/>
            </a:pPr>
            <a:endParaRPr lang="en-US" altLang="tr-TR" dirty="0" smtClean="0"/>
          </a:p>
        </p:txBody>
      </p:sp>
      <p:graphicFrame>
        <p:nvGraphicFramePr>
          <p:cNvPr id="48131" name="Object 6"/>
          <p:cNvGraphicFramePr>
            <a:graphicFrameLocks noChangeAspect="1"/>
          </p:cNvGraphicFramePr>
          <p:nvPr>
            <p:extLst>
              <p:ext uri="{D42A27DB-BD31-4B8C-83A1-F6EECF244321}">
                <p14:modId xmlns:p14="http://schemas.microsoft.com/office/powerpoint/2010/main" val="3927285173"/>
              </p:ext>
            </p:extLst>
          </p:nvPr>
        </p:nvGraphicFramePr>
        <p:xfrm>
          <a:off x="2593363" y="3256462"/>
          <a:ext cx="1926386" cy="1840230"/>
        </p:xfrm>
        <a:graphic>
          <a:graphicData uri="http://schemas.openxmlformats.org/presentationml/2006/ole">
            <mc:AlternateContent xmlns:mc="http://schemas.openxmlformats.org/markup-compatibility/2006">
              <mc:Choice xmlns:v="urn:schemas-microsoft-com:vml" Requires="v">
                <p:oleObj spid="_x0000_s48227" name="Equation" r:id="rId4" imgW="1104900" imgH="1168400" progId="Equation.3">
                  <p:embed/>
                </p:oleObj>
              </mc:Choice>
              <mc:Fallback>
                <p:oleObj name="Equation" r:id="rId4" imgW="1104900" imgH="11684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3363" y="3256462"/>
                        <a:ext cx="1926386" cy="1840230"/>
                      </a:xfrm>
                      <a:prstGeom prst="rect">
                        <a:avLst/>
                      </a:prstGeom>
                      <a:noFill/>
                      <a:ln>
                        <a:noFill/>
                      </a:ln>
                      <a:effectLst/>
                      <a:extLst/>
                    </p:spPr>
                  </p:pic>
                </p:oleObj>
              </mc:Fallback>
            </mc:AlternateContent>
          </a:graphicData>
        </a:graphic>
      </p:graphicFrame>
      <p:graphicFrame>
        <p:nvGraphicFramePr>
          <p:cNvPr id="48132" name="Object 7"/>
          <p:cNvGraphicFramePr>
            <a:graphicFrameLocks noChangeAspect="1"/>
          </p:cNvGraphicFramePr>
          <p:nvPr>
            <p:extLst>
              <p:ext uri="{D42A27DB-BD31-4B8C-83A1-F6EECF244321}">
                <p14:modId xmlns:p14="http://schemas.microsoft.com/office/powerpoint/2010/main" val="3054240084"/>
              </p:ext>
            </p:extLst>
          </p:nvPr>
        </p:nvGraphicFramePr>
        <p:xfrm>
          <a:off x="3285513" y="5786573"/>
          <a:ext cx="1414365" cy="810170"/>
        </p:xfrm>
        <a:graphic>
          <a:graphicData uri="http://schemas.openxmlformats.org/presentationml/2006/ole">
            <mc:AlternateContent xmlns:mc="http://schemas.openxmlformats.org/markup-compatibility/2006">
              <mc:Choice xmlns:v="urn:schemas-microsoft-com:vml" Requires="v">
                <p:oleObj spid="_x0000_s48228" name="Equation" r:id="rId6" imgW="787400" imgH="419100" progId="Equation.3">
                  <p:embed/>
                </p:oleObj>
              </mc:Choice>
              <mc:Fallback>
                <p:oleObj name="Equation" r:id="rId6" imgW="787400" imgH="4191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5513" y="5786573"/>
                        <a:ext cx="1414365" cy="810170"/>
                      </a:xfrm>
                      <a:prstGeom prst="rect">
                        <a:avLst/>
                      </a:prstGeom>
                      <a:noFill/>
                      <a:ln>
                        <a:noFill/>
                      </a:ln>
                      <a:extLst/>
                    </p:spPr>
                  </p:pic>
                </p:oleObj>
              </mc:Fallback>
            </mc:AlternateContent>
          </a:graphicData>
        </a:graphic>
      </p:graphicFrame>
      <p:pic>
        <p:nvPicPr>
          <p:cNvPr id="4813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4078" y="1235417"/>
            <a:ext cx="3382870" cy="117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İçerik Yer Tutucusu 2"/>
          <p:cNvSpPr>
            <a:spLocks noGrp="1"/>
          </p:cNvSpPr>
          <p:nvPr>
            <p:ph idx="1"/>
          </p:nvPr>
        </p:nvSpPr>
        <p:spPr>
          <a:solidFill>
            <a:schemeClr val="bg1">
              <a:alpha val="78038"/>
            </a:schemeClr>
          </a:solidFill>
        </p:spPr>
        <p:txBody>
          <a:bodyPr/>
          <a:lstStyle/>
          <a:p>
            <a:pPr marL="0" indent="0">
              <a:buFont typeface="Arial" charset="0"/>
              <a:buNone/>
            </a:pPr>
            <a:r>
              <a:rPr lang="en-GB" sz="2400" dirty="0" smtClean="0"/>
              <a:t>In comparing equation (21) with equation (12), </a:t>
            </a:r>
            <a:endParaRPr lang="tr-TR" sz="2400" dirty="0" smtClean="0"/>
          </a:p>
          <a:p>
            <a:pPr marL="0" indent="0">
              <a:buFont typeface="Arial" charset="0"/>
              <a:buNone/>
            </a:pPr>
            <a:endParaRPr lang="tr-TR" sz="2000" dirty="0" smtClean="0"/>
          </a:p>
          <a:p>
            <a:pPr marL="0" indent="0">
              <a:buFont typeface="Arial" charset="0"/>
              <a:buNone/>
            </a:pPr>
            <a:endParaRPr lang="tr-TR" sz="2000" dirty="0" smtClean="0"/>
          </a:p>
          <a:p>
            <a:pPr marL="0" indent="0">
              <a:buFont typeface="Arial" charset="0"/>
              <a:buNone/>
            </a:pPr>
            <a:endParaRPr lang="tr-TR" sz="2000" dirty="0" smtClean="0"/>
          </a:p>
          <a:p>
            <a:pPr marL="0" indent="0">
              <a:buFont typeface="Arial" charset="0"/>
              <a:buNone/>
            </a:pPr>
            <a:endParaRPr lang="tr-TR" sz="2000" dirty="0" smtClean="0"/>
          </a:p>
          <a:p>
            <a:pPr marL="0" indent="0">
              <a:buFont typeface="Arial" charset="0"/>
              <a:buNone/>
            </a:pPr>
            <a:endParaRPr lang="tr-TR" sz="2000" dirty="0" smtClean="0"/>
          </a:p>
          <a:p>
            <a:pPr marL="0" indent="0">
              <a:buFont typeface="Arial" charset="0"/>
              <a:buNone/>
            </a:pPr>
            <a:endParaRPr lang="tr-TR" sz="2000" dirty="0" smtClean="0"/>
          </a:p>
          <a:p>
            <a:pPr marL="0" indent="0" algn="just">
              <a:buFont typeface="Arial" charset="0"/>
              <a:buNone/>
            </a:pPr>
            <a:r>
              <a:rPr lang="en-GB" sz="2400" dirty="0" smtClean="0"/>
              <a:t>we see that the government sector makes a substantial difference. It raises autonomous spending by the amount of government purchases, G, and by the amount of induced spending out of net transfers,  c TR  ; in addition, the presence of the income tax lowers the multiplier.  </a:t>
            </a:r>
            <a:endParaRPr lang="tr-TR" sz="2400" dirty="0" smtClean="0"/>
          </a:p>
        </p:txBody>
      </p:sp>
      <p:graphicFrame>
        <p:nvGraphicFramePr>
          <p:cNvPr id="49156" name="Nesne 4"/>
          <p:cNvGraphicFramePr>
            <a:graphicFrameLocks noChangeAspect="1"/>
          </p:cNvGraphicFramePr>
          <p:nvPr/>
        </p:nvGraphicFramePr>
        <p:xfrm>
          <a:off x="1524000" y="2276475"/>
          <a:ext cx="1843088" cy="1760538"/>
        </p:xfrm>
        <a:graphic>
          <a:graphicData uri="http://schemas.openxmlformats.org/presentationml/2006/ole">
            <mc:AlternateContent xmlns:mc="http://schemas.openxmlformats.org/markup-compatibility/2006">
              <mc:Choice xmlns:v="urn:schemas-microsoft-com:vml" Requires="v">
                <p:oleObj spid="_x0000_s49250" name="Equation" r:id="rId3" imgW="1104900" imgH="1168400" progId="Equation.3">
                  <p:embed/>
                </p:oleObj>
              </mc:Choice>
              <mc:Fallback>
                <p:oleObj name="Equation" r:id="rId3" imgW="1104900" imgH="1168400" progId="Equation.3">
                  <p:embed/>
                  <p:pic>
                    <p:nvPicPr>
                      <p:cNvPr id="0" name="Nesn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76475"/>
                        <a:ext cx="1843088"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57" name="Nesne 5"/>
          <p:cNvGraphicFramePr>
            <a:graphicFrameLocks noChangeAspect="1"/>
          </p:cNvGraphicFramePr>
          <p:nvPr/>
        </p:nvGraphicFramePr>
        <p:xfrm>
          <a:off x="3973513" y="2193925"/>
          <a:ext cx="1443037" cy="1727200"/>
        </p:xfrm>
        <a:graphic>
          <a:graphicData uri="http://schemas.openxmlformats.org/presentationml/2006/ole">
            <mc:AlternateContent xmlns:mc="http://schemas.openxmlformats.org/markup-compatibility/2006">
              <mc:Choice xmlns:v="urn:schemas-microsoft-com:vml" Requires="v">
                <p:oleObj spid="_x0000_s49251" name="Equation" r:id="rId5" imgW="863600" imgH="914400" progId="Equation.3">
                  <p:embed/>
                </p:oleObj>
              </mc:Choice>
              <mc:Fallback>
                <p:oleObj name="Equation" r:id="rId5" imgW="863600" imgH="914400" progId="Equation.3">
                  <p:embed/>
                  <p:pic>
                    <p:nvPicPr>
                      <p:cNvPr id="0" name="Nesn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3513" y="2193925"/>
                        <a:ext cx="14430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49275" y="185057"/>
            <a:ext cx="7993063" cy="585651"/>
          </a:xfrm>
          <a:solidFill>
            <a:schemeClr val="bg1">
              <a:alpha val="72156"/>
            </a:schemeClr>
          </a:solidFill>
        </p:spPr>
        <p:txBody>
          <a:bodyPr/>
          <a:lstStyle/>
          <a:p>
            <a:pPr eaLnBrk="1" hangingPunct="1"/>
            <a:r>
              <a:rPr lang="en-US" altLang="tr-TR" sz="3600" dirty="0" smtClean="0"/>
              <a:t>Income Taxes as an Automatic Stabilizer</a:t>
            </a:r>
          </a:p>
        </p:txBody>
      </p:sp>
      <p:sp>
        <p:nvSpPr>
          <p:cNvPr id="50179" name="Rectangle 3"/>
          <p:cNvSpPr>
            <a:spLocks noGrp="1" noChangeArrowheads="1"/>
          </p:cNvSpPr>
          <p:nvPr>
            <p:ph idx="1"/>
          </p:nvPr>
        </p:nvSpPr>
        <p:spPr>
          <a:xfrm>
            <a:off x="274320" y="983978"/>
            <a:ext cx="8464731" cy="5612765"/>
          </a:xfrm>
          <a:solidFill>
            <a:schemeClr val="bg1">
              <a:alpha val="78038"/>
            </a:schemeClr>
          </a:solidFill>
        </p:spPr>
        <p:txBody>
          <a:bodyPr/>
          <a:lstStyle/>
          <a:p>
            <a:pPr algn="just">
              <a:lnSpc>
                <a:spcPct val="150000"/>
              </a:lnSpc>
            </a:pPr>
            <a:r>
              <a:rPr lang="en-GB" sz="2200" dirty="0" smtClean="0"/>
              <a:t>The proportional income tax is one example of the important concept of automatic stabilizers.  An automatic stabilizer is any mechanism in the economy that automatically—that is, without case-by-case government intervention— reduces the amount by which output changes in response to a change in autonomous demand. </a:t>
            </a:r>
            <a:endParaRPr lang="tr-TR" sz="2200" dirty="0" smtClean="0"/>
          </a:p>
          <a:p>
            <a:pPr algn="just">
              <a:lnSpc>
                <a:spcPct val="150000"/>
              </a:lnSpc>
            </a:pPr>
            <a:r>
              <a:rPr lang="en-GB" sz="2200" dirty="0" smtClean="0"/>
              <a:t>One explanation of the business cycle is that it is caused by shifts in autonomous demand, especially investment. Sometimes, it is argued, investors are optimistic and investment is high—and so, therefore, is output. </a:t>
            </a:r>
            <a:r>
              <a:rPr lang="en-US" sz="2200" dirty="0" smtClean="0"/>
              <a:t>. But sometimes they are pessimistic, and so both investment and output are low. </a:t>
            </a:r>
            <a:endParaRPr lang="en-US" altLang="tr-TR" sz="22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4320" y="365125"/>
            <a:ext cx="8294913" cy="6127750"/>
          </a:xfrm>
        </p:spPr>
        <p:txBody>
          <a:bodyPr/>
          <a:lstStyle/>
          <a:p>
            <a:pPr marL="0" indent="0" algn="just">
              <a:lnSpc>
                <a:spcPct val="150000"/>
              </a:lnSpc>
              <a:buFont typeface="Arial" charset="0"/>
              <a:buNone/>
              <a:defRPr/>
            </a:pPr>
            <a:r>
              <a:rPr lang="tr-TR" sz="2200" dirty="0" smtClean="0"/>
              <a:t>	</a:t>
            </a:r>
            <a:r>
              <a:rPr lang="en-GB" sz="2200" dirty="0" smtClean="0"/>
              <a:t>Swings </a:t>
            </a:r>
            <a:r>
              <a:rPr lang="en-GB" sz="2200" dirty="0"/>
              <a:t>in investment demand have a smaller effect on output when automatic stabilizers—such as a proportional income tax, which reduces the multiplier—are in place. This means that in the presence of automatic stabilizers we should expect output to fluctuate less than it would without them.   </a:t>
            </a:r>
            <a:endParaRPr lang="tr-TR" sz="2200" dirty="0" smtClean="0"/>
          </a:p>
          <a:p>
            <a:pPr marL="0" indent="0" algn="just">
              <a:lnSpc>
                <a:spcPct val="150000"/>
              </a:lnSpc>
              <a:buFont typeface="Arial" charset="0"/>
              <a:buNone/>
              <a:defRPr/>
            </a:pPr>
            <a:r>
              <a:rPr lang="tr-TR" sz="2200" dirty="0" smtClean="0"/>
              <a:t>	</a:t>
            </a:r>
            <a:r>
              <a:rPr lang="en-GB" sz="2200" dirty="0" smtClean="0"/>
              <a:t>The </a:t>
            </a:r>
            <a:r>
              <a:rPr lang="en-GB" sz="2200" dirty="0"/>
              <a:t>proportional income tax is not the only automatic stabilizer.  Unemployment benefits enable the unemployed to continue consuming even though they do not have a job, so  TR  rises when  Y  falls. This means that demand falls less when someone becomes unemployed and receives benefits than it would if there were no benefits. This, too, makes the multiplier smaller and output more stable. </a:t>
            </a:r>
            <a:endParaRPr lang="tr-TR" sz="2200" dirty="0"/>
          </a:p>
          <a:p>
            <a:pPr>
              <a:defRPr/>
            </a:pPr>
            <a:endParaRPr lang="tr-TR"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solidFill>
            <a:schemeClr val="bg1">
              <a:alpha val="72156"/>
            </a:schemeClr>
          </a:solidFill>
        </p:spPr>
        <p:txBody>
          <a:bodyPr/>
          <a:lstStyle/>
          <a:p>
            <a:pPr eaLnBrk="1" hangingPunct="1"/>
            <a:r>
              <a:rPr lang="en-US" altLang="tr-TR" sz="3800" smtClean="0"/>
              <a:t>Effects of a Change in Fiscal Policy</a:t>
            </a:r>
          </a:p>
        </p:txBody>
      </p:sp>
      <p:sp>
        <p:nvSpPr>
          <p:cNvPr id="52227" name="Rectangle 3"/>
          <p:cNvSpPr>
            <a:spLocks noGrp="1" noChangeArrowheads="1"/>
          </p:cNvSpPr>
          <p:nvPr>
            <p:ph idx="1"/>
          </p:nvPr>
        </p:nvSpPr>
        <p:spPr>
          <a:solidFill>
            <a:schemeClr val="bg1">
              <a:alpha val="78038"/>
            </a:schemeClr>
          </a:solidFill>
        </p:spPr>
        <p:txBody>
          <a:bodyPr/>
          <a:lstStyle/>
          <a:p>
            <a:pPr marL="0" indent="0" algn="just">
              <a:lnSpc>
                <a:spcPct val="150000"/>
              </a:lnSpc>
              <a:buFont typeface="Arial" charset="0"/>
              <a:buNone/>
            </a:pPr>
            <a:r>
              <a:rPr lang="en-GB" sz="2400" dirty="0" smtClean="0"/>
              <a:t>We now consider the effects of changes in fiscal policy on the equilibrium level of income. </a:t>
            </a:r>
            <a:r>
              <a:rPr lang="en-GB" sz="2400" b="1" dirty="0" smtClean="0"/>
              <a:t>Consider first a change in government purchases</a:t>
            </a:r>
            <a:r>
              <a:rPr lang="en-GB" sz="2400" dirty="0" smtClean="0"/>
              <a:t>. This case is illustrated in  Figure 9-4 , where the initial level of income is  Y</a:t>
            </a:r>
            <a:r>
              <a:rPr lang="en-GB" sz="2400" baseline="-25000" dirty="0" smtClean="0"/>
              <a:t>0</a:t>
            </a:r>
            <a:r>
              <a:rPr lang="en-GB" sz="2400" dirty="0" smtClean="0"/>
              <a:t> . An increase in government purchases is a change in autonomous spending; therefore, the increase shifts the aggregate demand schedule upward by an amount equal to the increase in government purchases. </a:t>
            </a:r>
            <a:endParaRPr lang="tr-TR" sz="24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solidFill>
            <a:schemeClr val="bg1">
              <a:alpha val="72156"/>
            </a:schemeClr>
          </a:solidFill>
        </p:spPr>
        <p:txBody>
          <a:bodyPr/>
          <a:lstStyle/>
          <a:p>
            <a:pPr eaLnBrk="1" hangingPunct="1"/>
            <a:r>
              <a:rPr lang="en-US" altLang="tr-TR" sz="3800" smtClean="0"/>
              <a:t>Effects of a Change in Fiscal Policy</a:t>
            </a:r>
          </a:p>
        </p:txBody>
      </p:sp>
      <p:sp>
        <p:nvSpPr>
          <p:cNvPr id="53251" name="Rectangle 3"/>
          <p:cNvSpPr>
            <a:spLocks noGrp="1" noChangeArrowheads="1"/>
          </p:cNvSpPr>
          <p:nvPr>
            <p:ph idx="1"/>
          </p:nvPr>
        </p:nvSpPr>
        <p:spPr>
          <a:solidFill>
            <a:schemeClr val="bg1">
              <a:alpha val="78038"/>
            </a:schemeClr>
          </a:solidFill>
        </p:spPr>
        <p:txBody>
          <a:bodyPr/>
          <a:lstStyle/>
          <a:p>
            <a:pPr eaLnBrk="1" hangingPunct="1">
              <a:buFontTx/>
              <a:buNone/>
            </a:pPr>
            <a:r>
              <a:rPr lang="en-US" altLang="tr-TR" sz="1600" smtClean="0"/>
              <a:t> </a:t>
            </a:r>
          </a:p>
        </p:txBody>
      </p:sp>
      <p:graphicFrame>
        <p:nvGraphicFramePr>
          <p:cNvPr id="53252" name="Object 5"/>
          <p:cNvGraphicFramePr>
            <a:graphicFrameLocks noChangeAspect="1"/>
          </p:cNvGraphicFramePr>
          <p:nvPr/>
        </p:nvGraphicFramePr>
        <p:xfrm>
          <a:off x="1260475" y="5299075"/>
          <a:ext cx="2293938" cy="554038"/>
        </p:xfrm>
        <a:graphic>
          <a:graphicData uri="http://schemas.openxmlformats.org/presentationml/2006/ole">
            <mc:AlternateContent xmlns:mc="http://schemas.openxmlformats.org/markup-compatibility/2006">
              <mc:Choice xmlns:v="urn:schemas-microsoft-com:vml" Requires="v">
                <p:oleObj spid="_x0000_s53302" name="Equation" r:id="rId4" imgW="1866900" imgH="419100" progId="Equation.3">
                  <p:embed/>
                </p:oleObj>
              </mc:Choice>
              <mc:Fallback>
                <p:oleObj name="Equation" r:id="rId4" imgW="1866900" imgH="4191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475" y="5299075"/>
                        <a:ext cx="22939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325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130425"/>
            <a:ext cx="37719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828675" y="1679575"/>
            <a:ext cx="3562350" cy="4495800"/>
          </a:xfrm>
          <a:prstGeom prst="rect">
            <a:avLst/>
          </a:prstGeom>
          <a:no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Book Antiqu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ook Antiqu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ook Antiqu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ook Antiqu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t>Suppose government expenditures increase</a:t>
            </a:r>
            <a:endParaRPr lang="en-US" sz="1600" dirty="0" smtClean="0"/>
          </a:p>
          <a:p>
            <a:pPr lvl="1">
              <a:defRPr/>
            </a:pPr>
            <a:r>
              <a:rPr lang="en-US" sz="1600" dirty="0" smtClean="0"/>
              <a:t>Results in a change in autonomous spending and shifts the AD schedule upward by the amount of that change</a:t>
            </a:r>
          </a:p>
          <a:p>
            <a:pPr lvl="1">
              <a:defRPr/>
            </a:pPr>
            <a:r>
              <a:rPr lang="en-US" sz="1600" dirty="0" smtClean="0"/>
              <a:t>At the initial level of output, Y</a:t>
            </a:r>
            <a:r>
              <a:rPr lang="en-US" sz="1600" baseline="-25000" dirty="0" smtClean="0"/>
              <a:t>0</a:t>
            </a:r>
            <a:r>
              <a:rPr lang="en-US" sz="1600" dirty="0" smtClean="0"/>
              <a:t>, the demand for goods &gt; output, and firms increase production until reach new equilibrium (E’)</a:t>
            </a:r>
            <a:endParaRPr lang="en-US" sz="1800" dirty="0" smtClean="0"/>
          </a:p>
          <a:p>
            <a:pPr>
              <a:defRPr/>
            </a:pPr>
            <a:r>
              <a:rPr lang="en-US" sz="1800" dirty="0" smtClean="0"/>
              <a:t>How much does income expand? The change in equilibrium income is:  </a:t>
            </a:r>
          </a:p>
          <a:p>
            <a:pPr>
              <a:buFontTx/>
              <a:buNone/>
              <a:defRPr/>
            </a:pPr>
            <a:r>
              <a:rPr lang="en-US" dirty="0" smtClean="0"/>
              <a:t>                           </a:t>
            </a:r>
            <a:r>
              <a:rPr lang="en-US" sz="1600" dirty="0" smtClean="0"/>
              <a:t>(22)</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6025" y="533400"/>
            <a:ext cx="6908800" cy="53451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pPr>
              <a:defRPr/>
            </a:pPr>
            <a:fld id="{82F32660-B5C6-4426-B821-04D6389B64CB}"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solidFill>
            <a:schemeClr val="bg1">
              <a:alpha val="72156"/>
            </a:schemeClr>
          </a:solidFill>
        </p:spPr>
        <p:txBody>
          <a:bodyPr/>
          <a:lstStyle/>
          <a:p>
            <a:pPr eaLnBrk="1" hangingPunct="1"/>
            <a:r>
              <a:rPr lang="en-US" altLang="tr-TR" sz="3800" smtClean="0"/>
              <a:t>Effects of a Change in Fiscal Policy</a:t>
            </a:r>
          </a:p>
        </p:txBody>
      </p:sp>
      <p:sp>
        <p:nvSpPr>
          <p:cNvPr id="55299" name="Rectangle 3"/>
          <p:cNvSpPr>
            <a:spLocks noGrp="1" noChangeArrowheads="1"/>
          </p:cNvSpPr>
          <p:nvPr>
            <p:ph idx="1"/>
          </p:nvPr>
        </p:nvSpPr>
        <p:spPr>
          <a:solidFill>
            <a:schemeClr val="bg1">
              <a:alpha val="78038"/>
            </a:schemeClr>
          </a:solidFill>
        </p:spPr>
        <p:txBody>
          <a:bodyPr/>
          <a:lstStyle/>
          <a:p>
            <a:pPr eaLnBrk="1" hangingPunct="1">
              <a:buFontTx/>
              <a:buNone/>
            </a:pPr>
            <a:r>
              <a:rPr lang="en-US" altLang="tr-TR" smtClean="0"/>
              <a:t> </a:t>
            </a:r>
          </a:p>
        </p:txBody>
      </p:sp>
      <p:graphicFrame>
        <p:nvGraphicFramePr>
          <p:cNvPr id="55300" name="Object 5"/>
          <p:cNvGraphicFramePr>
            <a:graphicFrameLocks noChangeAspect="1"/>
          </p:cNvGraphicFramePr>
          <p:nvPr/>
        </p:nvGraphicFramePr>
        <p:xfrm>
          <a:off x="1071563" y="1844675"/>
          <a:ext cx="2751137" cy="663575"/>
        </p:xfrm>
        <a:graphic>
          <a:graphicData uri="http://schemas.openxmlformats.org/presentationml/2006/ole">
            <mc:AlternateContent xmlns:mc="http://schemas.openxmlformats.org/markup-compatibility/2006">
              <mc:Choice xmlns:v="urn:schemas-microsoft-com:vml" Requires="v">
                <p:oleObj spid="_x0000_s55351" name="Equation" r:id="rId4" imgW="1866900" imgH="419100" progId="Equation.3">
                  <p:embed/>
                </p:oleObj>
              </mc:Choice>
              <mc:Fallback>
                <p:oleObj name="Equation" r:id="rId4" imgW="1866900" imgH="4191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1844675"/>
                        <a:ext cx="2751137"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3"/>
          <p:cNvSpPr txBox="1">
            <a:spLocks noChangeArrowheads="1"/>
          </p:cNvSpPr>
          <p:nvPr/>
        </p:nvSpPr>
        <p:spPr>
          <a:xfrm>
            <a:off x="838200" y="1685925"/>
            <a:ext cx="3486150" cy="4495800"/>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Book Antiqu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ook Antiqu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ook Antiqu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ook Antiqu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defRPr/>
            </a:pPr>
            <a:endParaRPr lang="en-US" sz="1800" dirty="0" smtClean="0"/>
          </a:p>
          <a:p>
            <a:pPr>
              <a:buFontTx/>
              <a:buNone/>
              <a:defRPr/>
            </a:pPr>
            <a:r>
              <a:rPr lang="en-US" sz="1800" dirty="0" smtClean="0"/>
              <a:t>                                                   (22)</a:t>
            </a:r>
          </a:p>
          <a:p>
            <a:pPr>
              <a:buFontTx/>
              <a:buNone/>
              <a:defRPr/>
            </a:pPr>
            <a:r>
              <a:rPr lang="en-US" sz="1800" dirty="0" smtClean="0"/>
              <a:t> </a:t>
            </a:r>
          </a:p>
          <a:p>
            <a:pPr>
              <a:defRPr/>
            </a:pPr>
            <a:r>
              <a:rPr lang="en-US" sz="1800" dirty="0" smtClean="0"/>
              <a:t>A $1 increase in G will lead to an increase in income in excess of a dollar</a:t>
            </a:r>
            <a:endParaRPr lang="en-US" sz="1600" dirty="0" smtClean="0"/>
          </a:p>
          <a:p>
            <a:pPr lvl="1">
              <a:defRPr/>
            </a:pPr>
            <a:r>
              <a:rPr lang="en-US" sz="1600" dirty="0" smtClean="0"/>
              <a:t>If c = 0.80 and t = 0.25, the multiplier is 2.5</a:t>
            </a:r>
          </a:p>
          <a:p>
            <a:pPr marL="457200" lvl="1" indent="0">
              <a:buFont typeface="Arial" pitchFamily="34" charset="0"/>
              <a:buNone/>
              <a:defRPr/>
            </a:pPr>
            <a:endParaRPr lang="en-US" sz="1000" dirty="0" smtClean="0">
              <a:sym typeface="Symbol" pitchFamily="18" charset="2"/>
            </a:endParaRPr>
          </a:p>
          <a:p>
            <a:pPr lvl="1">
              <a:buFont typeface="Symbol" pitchFamily="18" charset="2"/>
              <a:buChar char="®"/>
              <a:defRPr/>
            </a:pPr>
            <a:r>
              <a:rPr lang="en-US" sz="1600" dirty="0" smtClean="0">
                <a:sym typeface="Symbol" pitchFamily="18" charset="2"/>
              </a:rPr>
              <a:t>A $1 increase in G results in an increase in equilibrium income of $2.50</a:t>
            </a:r>
          </a:p>
          <a:p>
            <a:pPr lvl="1">
              <a:buFont typeface="Symbol" pitchFamily="18" charset="2"/>
              <a:buChar char="®"/>
              <a:defRPr/>
            </a:pPr>
            <a:r>
              <a:rPr lang="en-US" sz="1600" dirty="0" smtClean="0">
                <a:sym typeface="Symbol" pitchFamily="18" charset="2"/>
              </a:rPr>
              <a:t>G, Y shown in Figure 10-3 </a:t>
            </a:r>
            <a:endParaRPr lang="en-US" sz="1600" dirty="0" smtClean="0"/>
          </a:p>
        </p:txBody>
      </p:sp>
      <p:pic>
        <p:nvPicPr>
          <p:cNvPr id="5530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130425"/>
            <a:ext cx="37719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9038" y="5475288"/>
            <a:ext cx="3135312"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solidFill>
            <a:schemeClr val="bg1">
              <a:alpha val="72156"/>
            </a:schemeClr>
          </a:solidFill>
        </p:spPr>
        <p:txBody>
          <a:bodyPr/>
          <a:lstStyle/>
          <a:p>
            <a:pPr eaLnBrk="1" hangingPunct="1"/>
            <a:r>
              <a:rPr lang="en-US" altLang="tr-TR" sz="3800" smtClean="0"/>
              <a:t>Effects of a Change in Fiscal Policy</a:t>
            </a:r>
          </a:p>
        </p:txBody>
      </p:sp>
      <p:sp>
        <p:nvSpPr>
          <p:cNvPr id="48131" name="Rectangle 3"/>
          <p:cNvSpPr>
            <a:spLocks noGrp="1" noChangeArrowheads="1"/>
          </p:cNvSpPr>
          <p:nvPr>
            <p:ph idx="1"/>
          </p:nvPr>
        </p:nvSpPr>
        <p:spPr>
          <a:solidFill>
            <a:schemeClr val="bg1">
              <a:alpha val="78038"/>
            </a:schemeClr>
          </a:solidFill>
        </p:spPr>
        <p:txBody>
          <a:bodyPr/>
          <a:lstStyle/>
          <a:p>
            <a:pPr marL="0" indent="0" algn="just">
              <a:lnSpc>
                <a:spcPct val="150000"/>
              </a:lnSpc>
              <a:buFont typeface="Arial" charset="0"/>
              <a:buNone/>
              <a:defRPr/>
            </a:pPr>
            <a:r>
              <a:rPr lang="en-GB" sz="2400" b="1" dirty="0"/>
              <a:t>Suppose that instead of raising government spending on goods and services, G, the government increases transfer payments, TR</a:t>
            </a:r>
            <a:r>
              <a:rPr lang="en-GB" sz="2400" dirty="0"/>
              <a:t>. </a:t>
            </a:r>
            <a:r>
              <a:rPr lang="en-US" sz="2400" dirty="0"/>
              <a:t>Autonomous spending would increase by only </a:t>
            </a:r>
            <a:r>
              <a:rPr lang="en-US" sz="2400" dirty="0" err="1"/>
              <a:t>c</a:t>
            </a:r>
            <a:r>
              <a:rPr lang="en-US" sz="2400" dirty="0" err="1">
                <a:sym typeface="Symbol"/>
              </a:rPr>
              <a:t></a:t>
            </a:r>
            <a:r>
              <a:rPr lang="en-US" sz="2400" dirty="0" err="1"/>
              <a:t>TR</a:t>
            </a:r>
            <a:r>
              <a:rPr lang="en-US" sz="2400" dirty="0"/>
              <a:t>, so output would increase by </a:t>
            </a:r>
            <a:r>
              <a:rPr lang="en-US" sz="2400" dirty="0">
                <a:sym typeface="Symbol"/>
              </a:rPr>
              <a:t></a:t>
            </a:r>
            <a:r>
              <a:rPr lang="en-US" sz="2400" baseline="-25000" dirty="0"/>
              <a:t>G</a:t>
            </a:r>
            <a:r>
              <a:rPr lang="en-US" sz="2400" dirty="0"/>
              <a:t> </a:t>
            </a:r>
            <a:r>
              <a:rPr lang="en-US" sz="2400" dirty="0" err="1"/>
              <a:t>c</a:t>
            </a:r>
            <a:r>
              <a:rPr lang="en-US" sz="2400" dirty="0" err="1">
                <a:sym typeface="Symbol"/>
              </a:rPr>
              <a:t></a:t>
            </a:r>
            <a:r>
              <a:rPr lang="en-US" sz="2400" dirty="0" err="1"/>
              <a:t>TR</a:t>
            </a:r>
            <a:r>
              <a:rPr lang="en-US" sz="2400" dirty="0"/>
              <a:t>. The multiplier for transfer payments is smaller than that for G by a factor of c. Part of any increase in TR is saved (since considered income) </a:t>
            </a:r>
            <a:endParaRPr lang="tr-TR" sz="2400" dirty="0"/>
          </a:p>
          <a:p>
            <a:pPr algn="just" eaLnBrk="1" hangingPunct="1">
              <a:lnSpc>
                <a:spcPct val="150000"/>
              </a:lnSpc>
              <a:buFontTx/>
              <a:buNone/>
              <a:defRPr/>
            </a:pPr>
            <a:endParaRPr lang="en-US" altLang="tr-T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44137" y="130946"/>
            <a:ext cx="8229600" cy="796516"/>
          </a:xfrm>
          <a:solidFill>
            <a:schemeClr val="bg1">
              <a:alpha val="72156"/>
            </a:schemeClr>
          </a:solidFill>
        </p:spPr>
        <p:txBody>
          <a:bodyPr/>
          <a:lstStyle/>
          <a:p>
            <a:pPr eaLnBrk="1" hangingPunct="1"/>
            <a:r>
              <a:rPr lang="en-US" altLang="tr-TR" dirty="0" smtClean="0"/>
              <a:t>The Consumption Function</a:t>
            </a:r>
          </a:p>
        </p:txBody>
      </p:sp>
      <p:sp>
        <p:nvSpPr>
          <p:cNvPr id="25603" name="Rectangle 3"/>
          <p:cNvSpPr>
            <a:spLocks noGrp="1" noChangeArrowheads="1"/>
          </p:cNvSpPr>
          <p:nvPr>
            <p:ph idx="1"/>
          </p:nvPr>
        </p:nvSpPr>
        <p:spPr>
          <a:xfrm>
            <a:off x="444137" y="960119"/>
            <a:ext cx="8229600" cy="5649686"/>
          </a:xfrm>
          <a:solidFill>
            <a:schemeClr val="bg1">
              <a:alpha val="78038"/>
            </a:schemeClr>
          </a:solidFill>
        </p:spPr>
        <p:txBody>
          <a:bodyPr/>
          <a:lstStyle/>
          <a:p>
            <a:pPr marL="0" indent="0" eaLnBrk="1" hangingPunct="1">
              <a:buNone/>
            </a:pPr>
            <a:r>
              <a:rPr lang="en-US" altLang="tr-TR" sz="2400" dirty="0" smtClean="0"/>
              <a:t>Consumption is the largest component of AD</a:t>
            </a:r>
            <a:r>
              <a:rPr lang="tr-TR" altLang="tr-TR" sz="2400" dirty="0" smtClean="0"/>
              <a:t>. </a:t>
            </a:r>
            <a:r>
              <a:rPr lang="en-US" altLang="tr-TR" sz="2400" dirty="0" smtClean="0"/>
              <a:t>Consumption increases with income </a:t>
            </a:r>
            <a:r>
              <a:rPr lang="en-US" altLang="tr-TR" sz="2400" dirty="0" smtClean="0">
                <a:sym typeface="Symbol" pitchFamily="18" charset="2"/>
              </a:rPr>
              <a:t> the relationship between consumption and income is described by the </a:t>
            </a:r>
            <a:r>
              <a:rPr lang="en-US" altLang="tr-TR" sz="2400" u="sng" dirty="0" smtClean="0">
                <a:sym typeface="Symbol" pitchFamily="18" charset="2"/>
              </a:rPr>
              <a:t>consumption function</a:t>
            </a:r>
            <a:endParaRPr lang="en-US" altLang="tr-TR" sz="2400" dirty="0" smtClean="0">
              <a:sym typeface="Symbol" pitchFamily="18" charset="2"/>
            </a:endParaRPr>
          </a:p>
          <a:p>
            <a:pPr lvl="1" eaLnBrk="1" hangingPunct="1"/>
            <a:r>
              <a:rPr lang="en-US" altLang="tr-TR" sz="2400" dirty="0" smtClean="0">
                <a:sym typeface="Symbol" pitchFamily="18" charset="2"/>
              </a:rPr>
              <a:t>If C is consumption and Y is income, the consumption function is                     (4), where            and                     </a:t>
            </a:r>
          </a:p>
          <a:p>
            <a:pPr lvl="1" eaLnBrk="1" hangingPunct="1"/>
            <a:r>
              <a:rPr lang="en-US" altLang="tr-TR" sz="2400" dirty="0" smtClean="0">
                <a:sym typeface="Symbol" pitchFamily="18" charset="2"/>
              </a:rPr>
              <a:t>The intercept of equation (4) is the level of consumption when income is zero  this is greater than zero since there is a subsistence level of consumption</a:t>
            </a:r>
          </a:p>
          <a:p>
            <a:pPr lvl="1" eaLnBrk="1" hangingPunct="1"/>
            <a:r>
              <a:rPr lang="en-US" altLang="tr-TR" sz="2400" dirty="0" smtClean="0">
                <a:sym typeface="Symbol" pitchFamily="18" charset="2"/>
              </a:rPr>
              <a:t>The slope of equation (4) is known as the marginal propensity to consume (MPC)  the increase in consumption per unit increase in income</a:t>
            </a:r>
            <a:r>
              <a:rPr lang="tr-TR" altLang="tr-TR" sz="2400" dirty="0" smtClean="0">
                <a:sym typeface="Symbol" pitchFamily="18" charset="2"/>
              </a:rPr>
              <a:t>. </a:t>
            </a:r>
            <a:r>
              <a:rPr lang="en-US" altLang="tr-TR" sz="2400" dirty="0" smtClean="0">
                <a:sym typeface="Symbol" pitchFamily="18" charset="2"/>
              </a:rPr>
              <a:t>In </a:t>
            </a:r>
            <a:r>
              <a:rPr lang="en-US" altLang="tr-TR" sz="2400" dirty="0">
                <a:sym typeface="Symbol" pitchFamily="18" charset="2"/>
              </a:rPr>
              <a:t>our case, the marginal propensity </a:t>
            </a:r>
            <a:r>
              <a:rPr lang="en-US" altLang="tr-TR" sz="2400" dirty="0" smtClean="0">
                <a:sym typeface="Symbol" pitchFamily="18" charset="2"/>
              </a:rPr>
              <a:t>to</a:t>
            </a:r>
            <a:r>
              <a:rPr lang="tr-TR" altLang="tr-TR" sz="2400" dirty="0" smtClean="0">
                <a:sym typeface="Symbol" pitchFamily="18" charset="2"/>
              </a:rPr>
              <a:t> </a:t>
            </a:r>
            <a:r>
              <a:rPr lang="en-US" altLang="tr-TR" sz="2400" dirty="0" smtClean="0">
                <a:sym typeface="Symbol" pitchFamily="18" charset="2"/>
              </a:rPr>
              <a:t>consume </a:t>
            </a:r>
            <a:r>
              <a:rPr lang="en-US" altLang="tr-TR" sz="2400" dirty="0">
                <a:sym typeface="Symbol" pitchFamily="18" charset="2"/>
              </a:rPr>
              <a:t>is less than 1, </a:t>
            </a:r>
            <a:r>
              <a:rPr lang="en-US" altLang="tr-TR" sz="2400" dirty="0" smtClean="0">
                <a:sym typeface="Symbol" pitchFamily="18" charset="2"/>
              </a:rPr>
              <a:t>which</a:t>
            </a:r>
            <a:r>
              <a:rPr lang="tr-TR" altLang="tr-TR" sz="2400" dirty="0" smtClean="0">
                <a:sym typeface="Symbol" pitchFamily="18" charset="2"/>
              </a:rPr>
              <a:t> </a:t>
            </a:r>
            <a:r>
              <a:rPr lang="en-US" altLang="tr-TR" sz="2400" dirty="0" smtClean="0">
                <a:sym typeface="Symbol" pitchFamily="18" charset="2"/>
              </a:rPr>
              <a:t>implies </a:t>
            </a:r>
            <a:r>
              <a:rPr lang="en-US" altLang="tr-TR" sz="2400" dirty="0">
                <a:sym typeface="Symbol" pitchFamily="18" charset="2"/>
              </a:rPr>
              <a:t>that out of a dollar increase in income, only </a:t>
            </a:r>
            <a:r>
              <a:rPr lang="en-US" altLang="tr-TR" sz="2400" dirty="0" smtClean="0">
                <a:sym typeface="Symbol" pitchFamily="18" charset="2"/>
              </a:rPr>
              <a:t>a</a:t>
            </a:r>
            <a:r>
              <a:rPr lang="tr-TR" altLang="tr-TR" sz="2400" dirty="0" smtClean="0">
                <a:sym typeface="Symbol" pitchFamily="18" charset="2"/>
              </a:rPr>
              <a:t> </a:t>
            </a:r>
            <a:r>
              <a:rPr lang="en-US" altLang="tr-TR" sz="2400" dirty="0" smtClean="0">
                <a:sym typeface="Symbol" pitchFamily="18" charset="2"/>
              </a:rPr>
              <a:t>fraction</a:t>
            </a:r>
            <a:r>
              <a:rPr lang="en-US" altLang="tr-TR" sz="2400" dirty="0">
                <a:sym typeface="Symbol" pitchFamily="18" charset="2"/>
              </a:rPr>
              <a:t>, c , is spent on consumption. </a:t>
            </a:r>
          </a:p>
          <a:p>
            <a:pPr lvl="1" eaLnBrk="1" hangingPunct="1"/>
            <a:endParaRPr lang="en-US" altLang="tr-TR" sz="2400" dirty="0" smtClean="0">
              <a:sym typeface="Symbol" pitchFamily="18" charset="2"/>
            </a:endParaRPr>
          </a:p>
        </p:txBody>
      </p:sp>
      <p:graphicFrame>
        <p:nvGraphicFramePr>
          <p:cNvPr id="25604" name="Object 4"/>
          <p:cNvGraphicFramePr>
            <a:graphicFrameLocks noChangeAspect="1"/>
          </p:cNvGraphicFramePr>
          <p:nvPr>
            <p:extLst>
              <p:ext uri="{D42A27DB-BD31-4B8C-83A1-F6EECF244321}">
                <p14:modId xmlns:p14="http://schemas.microsoft.com/office/powerpoint/2010/main" val="1982754102"/>
              </p:ext>
            </p:extLst>
          </p:nvPr>
        </p:nvGraphicFramePr>
        <p:xfrm>
          <a:off x="2636155" y="2531479"/>
          <a:ext cx="1308827" cy="406530"/>
        </p:xfrm>
        <a:graphic>
          <a:graphicData uri="http://schemas.openxmlformats.org/presentationml/2006/ole">
            <mc:AlternateContent xmlns:mc="http://schemas.openxmlformats.org/markup-compatibility/2006">
              <mc:Choice xmlns:v="urn:schemas-microsoft-com:vml" Requires="v">
                <p:oleObj spid="_x0000_s25749" name="Equation" r:id="rId4" imgW="748975" imgH="203112" progId="Equation.3">
                  <p:embed/>
                </p:oleObj>
              </mc:Choice>
              <mc:Fallback>
                <p:oleObj name="Equation" r:id="rId4" imgW="748975" imgH="203112"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155" y="2531479"/>
                        <a:ext cx="1308827" cy="406530"/>
                      </a:xfrm>
                      <a:prstGeom prst="rect">
                        <a:avLst/>
                      </a:prstGeom>
                      <a:noFill/>
                      <a:ln>
                        <a:noFill/>
                      </a:ln>
                      <a:extLst/>
                    </p:spPr>
                  </p:pic>
                </p:oleObj>
              </mc:Fallback>
            </mc:AlternateContent>
          </a:graphicData>
        </a:graphic>
      </p:graphicFrame>
      <p:graphicFrame>
        <p:nvGraphicFramePr>
          <p:cNvPr id="25605" name="Object 6"/>
          <p:cNvGraphicFramePr>
            <a:graphicFrameLocks noChangeAspect="1"/>
          </p:cNvGraphicFramePr>
          <p:nvPr>
            <p:extLst>
              <p:ext uri="{D42A27DB-BD31-4B8C-83A1-F6EECF244321}">
                <p14:modId xmlns:p14="http://schemas.microsoft.com/office/powerpoint/2010/main" val="1593974321"/>
              </p:ext>
            </p:extLst>
          </p:nvPr>
        </p:nvGraphicFramePr>
        <p:xfrm>
          <a:off x="5326470" y="2468880"/>
          <a:ext cx="718986" cy="426767"/>
        </p:xfrm>
        <a:graphic>
          <a:graphicData uri="http://schemas.openxmlformats.org/presentationml/2006/ole">
            <mc:AlternateContent xmlns:mc="http://schemas.openxmlformats.org/markup-compatibility/2006">
              <mc:Choice xmlns:v="urn:schemas-microsoft-com:vml" Requires="v">
                <p:oleObj spid="_x0000_s25750" name="Equation" r:id="rId6" imgW="393529" imgH="203112" progId="Equation.3">
                  <p:embed/>
                </p:oleObj>
              </mc:Choice>
              <mc:Fallback>
                <p:oleObj name="Equation" r:id="rId6" imgW="393529" imgH="203112"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6470" y="2468880"/>
                        <a:ext cx="718986" cy="426767"/>
                      </a:xfrm>
                      <a:prstGeom prst="rect">
                        <a:avLst/>
                      </a:prstGeom>
                      <a:noFill/>
                      <a:ln>
                        <a:noFill/>
                      </a:ln>
                      <a:effectLst/>
                      <a:extLst/>
                    </p:spPr>
                  </p:pic>
                </p:oleObj>
              </mc:Fallback>
            </mc:AlternateContent>
          </a:graphicData>
        </a:graphic>
      </p:graphicFrame>
      <p:graphicFrame>
        <p:nvGraphicFramePr>
          <p:cNvPr id="25606" name="Object 7"/>
          <p:cNvGraphicFramePr>
            <a:graphicFrameLocks noChangeAspect="1"/>
          </p:cNvGraphicFramePr>
          <p:nvPr>
            <p:extLst>
              <p:ext uri="{D42A27DB-BD31-4B8C-83A1-F6EECF244321}">
                <p14:modId xmlns:p14="http://schemas.microsoft.com/office/powerpoint/2010/main" val="1862136041"/>
              </p:ext>
            </p:extLst>
          </p:nvPr>
        </p:nvGraphicFramePr>
        <p:xfrm>
          <a:off x="6903583" y="2597196"/>
          <a:ext cx="792311" cy="328884"/>
        </p:xfrm>
        <a:graphic>
          <a:graphicData uri="http://schemas.openxmlformats.org/presentationml/2006/ole">
            <mc:AlternateContent xmlns:mc="http://schemas.openxmlformats.org/markup-compatibility/2006">
              <mc:Choice xmlns:v="urn:schemas-microsoft-com:vml" Requires="v">
                <p:oleObj spid="_x0000_s25751" name="Equation" r:id="rId8" imgW="545626" imgH="177646" progId="Equation.3">
                  <p:embed/>
                </p:oleObj>
              </mc:Choice>
              <mc:Fallback>
                <p:oleObj name="Equation" r:id="rId8" imgW="545626" imgH="177646"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3583" y="2597196"/>
                        <a:ext cx="792311" cy="328884"/>
                      </a:xfrm>
                      <a:prstGeom prst="rect">
                        <a:avLst/>
                      </a:prstGeom>
                      <a:noFill/>
                      <a:ln>
                        <a:noFill/>
                      </a:ln>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İçerik Yer Tutucusu 2"/>
          <p:cNvSpPr>
            <a:spLocks noGrp="1"/>
          </p:cNvSpPr>
          <p:nvPr>
            <p:ph idx="1"/>
          </p:nvPr>
        </p:nvSpPr>
        <p:spPr>
          <a:xfrm>
            <a:off x="930275" y="722313"/>
            <a:ext cx="7467600" cy="4495800"/>
          </a:xfrm>
          <a:solidFill>
            <a:schemeClr val="bg1">
              <a:alpha val="78038"/>
            </a:schemeClr>
          </a:solidFill>
        </p:spPr>
        <p:txBody>
          <a:bodyPr/>
          <a:lstStyle/>
          <a:p>
            <a:pPr>
              <a:lnSpc>
                <a:spcPct val="150000"/>
              </a:lnSpc>
            </a:pPr>
            <a:r>
              <a:rPr lang="en-US" sz="2400" b="1" dirty="0" smtClean="0"/>
              <a:t>If the government increases marginal tax rates, two things happen:</a:t>
            </a:r>
            <a:endParaRPr lang="tr-TR" sz="2400" dirty="0" smtClean="0"/>
          </a:p>
          <a:p>
            <a:pPr lvl="1">
              <a:lnSpc>
                <a:spcPct val="150000"/>
              </a:lnSpc>
            </a:pPr>
            <a:r>
              <a:rPr lang="en-US" sz="2400" dirty="0" smtClean="0"/>
              <a:t>The direct effect is that AD is reduced since disposable income decreases, and thus consumption falls</a:t>
            </a:r>
            <a:endParaRPr lang="tr-TR" sz="2400" dirty="0" smtClean="0"/>
          </a:p>
          <a:p>
            <a:pPr lvl="1">
              <a:lnSpc>
                <a:spcPct val="150000"/>
              </a:lnSpc>
            </a:pPr>
            <a:r>
              <a:rPr lang="en-US" sz="2400" dirty="0" smtClean="0"/>
              <a:t>The multiplier is smaller, and the shock will have a smaller effect on AD </a:t>
            </a:r>
            <a:endParaRPr lang="tr-TR" sz="24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solidFill>
            <a:schemeClr val="bg1">
              <a:alpha val="72156"/>
            </a:schemeClr>
          </a:solidFill>
        </p:spPr>
        <p:txBody>
          <a:bodyPr/>
          <a:lstStyle/>
          <a:p>
            <a:pPr eaLnBrk="1" hangingPunct="1"/>
            <a:r>
              <a:rPr lang="en-US" altLang="tr-TR" smtClean="0"/>
              <a:t>The Budget</a:t>
            </a:r>
          </a:p>
        </p:txBody>
      </p:sp>
      <p:sp>
        <p:nvSpPr>
          <p:cNvPr id="29699" name="Rectangle 3"/>
          <p:cNvSpPr>
            <a:spLocks noGrp="1" noChangeArrowheads="1"/>
          </p:cNvSpPr>
          <p:nvPr>
            <p:ph idx="1"/>
          </p:nvPr>
        </p:nvSpPr>
        <p:spPr>
          <a:solidFill>
            <a:schemeClr val="bg1">
              <a:alpha val="78038"/>
            </a:schemeClr>
          </a:solidFill>
        </p:spPr>
        <p:txBody>
          <a:bodyPr/>
          <a:lstStyle/>
          <a:p>
            <a:pPr marL="0" indent="0" eaLnBrk="1" hangingPunct="1">
              <a:lnSpc>
                <a:spcPct val="80000"/>
              </a:lnSpc>
              <a:buNone/>
              <a:defRPr/>
            </a:pPr>
            <a:r>
              <a:rPr lang="en-US" altLang="tr-TR" sz="2400" dirty="0" smtClean="0"/>
              <a:t>The budget surplus is the excess of the government’s revenues, TA, over its initial expenditures consisting of purchases of goods and services and TR: 		</a:t>
            </a:r>
            <a:endParaRPr lang="tr-TR" altLang="tr-TR" sz="2400" dirty="0" smtClean="0"/>
          </a:p>
          <a:p>
            <a:pPr eaLnBrk="1" hangingPunct="1">
              <a:lnSpc>
                <a:spcPct val="80000"/>
              </a:lnSpc>
              <a:defRPr/>
            </a:pPr>
            <a:endParaRPr lang="tr-TR" altLang="tr-TR" sz="2400" dirty="0"/>
          </a:p>
          <a:p>
            <a:pPr marL="0" indent="0" eaLnBrk="1" hangingPunct="1">
              <a:lnSpc>
                <a:spcPct val="80000"/>
              </a:lnSpc>
              <a:buFont typeface="Arial" charset="0"/>
              <a:buNone/>
              <a:defRPr/>
            </a:pPr>
            <a:r>
              <a:rPr lang="en-US" altLang="tr-TR" sz="2400" dirty="0" smtClean="0"/>
              <a:t>      </a:t>
            </a:r>
            <a:r>
              <a:rPr lang="tr-TR" altLang="tr-TR" sz="2400" dirty="0" smtClean="0"/>
              <a:t>                                                                  (24)</a:t>
            </a:r>
            <a:endParaRPr lang="tr-TR" altLang="tr-TR" sz="2400" dirty="0"/>
          </a:p>
          <a:p>
            <a:pPr marL="0" indent="0" eaLnBrk="1" hangingPunct="1">
              <a:lnSpc>
                <a:spcPct val="80000"/>
              </a:lnSpc>
              <a:buFont typeface="Arial" charset="0"/>
              <a:buNone/>
              <a:defRPr/>
            </a:pPr>
            <a:endParaRPr lang="tr-TR" altLang="tr-TR" sz="2400" dirty="0" smtClean="0"/>
          </a:p>
          <a:p>
            <a:pPr marL="0" indent="0" eaLnBrk="1" hangingPunct="1">
              <a:lnSpc>
                <a:spcPct val="80000"/>
              </a:lnSpc>
              <a:buFont typeface="Arial" charset="0"/>
              <a:buNone/>
              <a:defRPr/>
            </a:pPr>
            <a:r>
              <a:rPr lang="en-US" altLang="tr-TR" sz="2400" dirty="0" smtClean="0"/>
              <a:t>A negative budget surplus is a budget deficit</a:t>
            </a:r>
          </a:p>
        </p:txBody>
      </p:sp>
      <p:graphicFrame>
        <p:nvGraphicFramePr>
          <p:cNvPr id="58372" name="Object 5"/>
          <p:cNvGraphicFramePr>
            <a:graphicFrameLocks noChangeAspect="1"/>
          </p:cNvGraphicFramePr>
          <p:nvPr>
            <p:extLst>
              <p:ext uri="{D42A27DB-BD31-4B8C-83A1-F6EECF244321}">
                <p14:modId xmlns:p14="http://schemas.microsoft.com/office/powerpoint/2010/main" val="1858687428"/>
              </p:ext>
            </p:extLst>
          </p:nvPr>
        </p:nvGraphicFramePr>
        <p:xfrm>
          <a:off x="1918335" y="2695893"/>
          <a:ext cx="2870738" cy="465318"/>
        </p:xfrm>
        <a:graphic>
          <a:graphicData uri="http://schemas.openxmlformats.org/presentationml/2006/ole">
            <mc:AlternateContent xmlns:mc="http://schemas.openxmlformats.org/markup-compatibility/2006">
              <mc:Choice xmlns:v="urn:schemas-microsoft-com:vml" Requires="v">
                <p:oleObj spid="_x0000_s58422" name="Equation" r:id="rId4" imgW="1117115" imgH="177723" progId="Equation.3">
                  <p:embed/>
                </p:oleObj>
              </mc:Choice>
              <mc:Fallback>
                <p:oleObj name="Equation" r:id="rId4" imgW="1117115" imgH="177723"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335" y="2695893"/>
                        <a:ext cx="2870738" cy="465318"/>
                      </a:xfrm>
                      <a:prstGeom prst="rect">
                        <a:avLst/>
                      </a:prstGeom>
                      <a:noFill/>
                      <a:ln>
                        <a:noFill/>
                      </a:ln>
                      <a:effectLst/>
                      <a:extLst/>
                    </p:spPr>
                  </p:pic>
                </p:oleObj>
              </mc:Fallback>
            </mc:AlternateContent>
          </a:graphicData>
        </a:graphic>
      </p:graphicFrame>
      <p:pic>
        <p:nvPicPr>
          <p:cNvPr id="5837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829" y="4300810"/>
            <a:ext cx="7604397" cy="123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0960" y="5043352"/>
            <a:ext cx="22669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solidFill>
            <a:schemeClr val="bg1">
              <a:alpha val="78038"/>
            </a:schemeClr>
          </a:solidFill>
        </p:spPr>
        <p:txBody>
          <a:bodyPr/>
          <a:lstStyle/>
          <a:p>
            <a:pPr marL="0" indent="0" eaLnBrk="1" hangingPunct="1">
              <a:buFont typeface="Arial" charset="0"/>
              <a:buNone/>
            </a:pPr>
            <a:r>
              <a:rPr lang="en-US" altLang="tr-TR" sz="1600" dirty="0" smtClean="0"/>
              <a:t> </a:t>
            </a:r>
          </a:p>
        </p:txBody>
      </p:sp>
      <p:pic>
        <p:nvPicPr>
          <p:cNvPr id="593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467100"/>
            <a:ext cx="5629275"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Rectangle 3"/>
          <p:cNvSpPr txBox="1">
            <a:spLocks noChangeArrowheads="1"/>
          </p:cNvSpPr>
          <p:nvPr/>
        </p:nvSpPr>
        <p:spPr bwMode="auto">
          <a:xfrm>
            <a:off x="498157" y="404267"/>
            <a:ext cx="7467600" cy="231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ct val="20000"/>
              </a:spcBef>
            </a:pPr>
            <a:r>
              <a:rPr lang="en-US" sz="2000" dirty="0">
                <a:latin typeface="Book Antiqua" pitchFamily="18" charset="0"/>
              </a:rPr>
              <a:t>Figure 10-6 plots the BS as a function of the level of income for given G, TR, and t</a:t>
            </a:r>
          </a:p>
          <a:p>
            <a:pPr lvl="1" eaLnBrk="1" hangingPunct="1">
              <a:spcBef>
                <a:spcPct val="20000"/>
              </a:spcBef>
              <a:buFont typeface="Arial" charset="0"/>
              <a:buChar char="–"/>
            </a:pPr>
            <a:r>
              <a:rPr lang="en-US" sz="2000" dirty="0">
                <a:latin typeface="Book Antiqua" pitchFamily="18" charset="0"/>
              </a:rPr>
              <a:t>At low levels of income, the budget is in deficit since spends more than it receives in income</a:t>
            </a:r>
          </a:p>
          <a:p>
            <a:pPr lvl="1" eaLnBrk="1" hangingPunct="1">
              <a:spcBef>
                <a:spcPct val="20000"/>
              </a:spcBef>
              <a:buFont typeface="Arial" charset="0"/>
              <a:buChar char="–"/>
            </a:pPr>
            <a:r>
              <a:rPr lang="en-US" sz="2000" dirty="0">
                <a:latin typeface="Book Antiqua" pitchFamily="18" charset="0"/>
              </a:rPr>
              <a:t>At high levels of income, the budget is in surplus since the government receives more in income than it spends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391886" y="698862"/>
            <a:ext cx="8229600" cy="5344751"/>
          </a:xfrm>
        </p:spPr>
        <p:txBody>
          <a:bodyPr rtlCol="0">
            <a:normAutofit/>
          </a:bodyPr>
          <a:lstStyle/>
          <a:p>
            <a:pPr marL="0" indent="0" eaLnBrk="1" fontAlgn="auto" hangingPunct="1">
              <a:spcAft>
                <a:spcPts val="0"/>
              </a:spcAft>
              <a:buNone/>
              <a:defRPr/>
            </a:pPr>
            <a:r>
              <a:rPr lang="en-US" sz="2400" dirty="0" smtClean="0"/>
              <a:t>Figure 10-6 shows that the budget deficit depends on the government’s policy choices (G, t, and TR) and also anything else that shifts the level of income</a:t>
            </a:r>
          </a:p>
          <a:p>
            <a:pPr lvl="1" eaLnBrk="1" fontAlgn="auto" hangingPunct="1">
              <a:spcAft>
                <a:spcPts val="0"/>
              </a:spcAft>
              <a:buFont typeface="Arial" pitchFamily="34" charset="0"/>
              <a:buChar char="–"/>
              <a:defRPr/>
            </a:pPr>
            <a:r>
              <a:rPr lang="en-US" sz="2400" dirty="0" smtClean="0"/>
              <a:t>Ex. Suppose that there is an increase in I demand that increases the level of output </a:t>
            </a:r>
            <a:endParaRPr lang="en-US" sz="2400" dirty="0">
              <a:sym typeface="Symbol" panose="05050102010706020507" pitchFamily="18" charset="2"/>
            </a:endParaRPr>
          </a:p>
          <a:p>
            <a:pPr marL="457200" lvl="1" indent="0" eaLnBrk="1" fontAlgn="auto" hangingPunct="1">
              <a:spcAft>
                <a:spcPts val="0"/>
              </a:spcAft>
              <a:buFont typeface="Wingdings" pitchFamily="2" charset="2"/>
              <a:buNone/>
              <a:defRPr/>
            </a:pPr>
            <a:r>
              <a:rPr lang="en-US" sz="2400" i="1" dirty="0" smtClean="0">
                <a:sym typeface="Symbol" panose="05050102010706020507" pitchFamily="18" charset="2"/>
              </a:rPr>
              <a:t> budget deficit will fall as tax revenues increase</a:t>
            </a:r>
            <a:endParaRPr lang="en-US" sz="2400" i="1" dirty="0" smtClean="0"/>
          </a:p>
        </p:txBody>
      </p:sp>
      <p:pic>
        <p:nvPicPr>
          <p:cNvPr id="6042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467100"/>
            <a:ext cx="5629275"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Başlık 9"/>
          <p:cNvSpPr>
            <a:spLocks noGrp="1"/>
          </p:cNvSpPr>
          <p:nvPr>
            <p:ph type="title"/>
          </p:nvPr>
        </p:nvSpPr>
        <p:spPr>
          <a:xfrm>
            <a:off x="801688" y="182563"/>
            <a:ext cx="7081837" cy="522287"/>
          </a:xfrm>
          <a:solidFill>
            <a:schemeClr val="bg1">
              <a:alpha val="72156"/>
            </a:schemeClr>
          </a:solidFill>
        </p:spPr>
        <p:txBody>
          <a:bodyPr/>
          <a:lstStyle/>
          <a:p>
            <a:r>
              <a:rPr lang="en-US" altLang="tr-TR" smtClean="0"/>
              <a:t>The Budget</a:t>
            </a:r>
            <a:endParaRPr lang="tr-TR" smtClean="0"/>
          </a:p>
        </p:txBody>
      </p:sp>
      <p:pic>
        <p:nvPicPr>
          <p:cNvPr id="6144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9013" y="852488"/>
            <a:ext cx="6908800" cy="5888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solidFill>
            <a:schemeClr val="bg1">
              <a:alpha val="72156"/>
            </a:schemeClr>
          </a:solidFill>
        </p:spPr>
        <p:txBody>
          <a:bodyPr/>
          <a:lstStyle/>
          <a:p>
            <a:pPr eaLnBrk="1" hangingPunct="1"/>
            <a:r>
              <a:rPr lang="en-US" altLang="tr-TR" sz="3600" smtClean="0"/>
              <a:t>Effects of Government Purchases </a:t>
            </a:r>
            <a:br>
              <a:rPr lang="en-US" altLang="tr-TR" sz="3600" smtClean="0"/>
            </a:br>
            <a:r>
              <a:rPr lang="en-US" altLang="tr-TR" sz="3600" smtClean="0"/>
              <a:t>and Tax Changes on the BS</a:t>
            </a:r>
          </a:p>
        </p:txBody>
      </p:sp>
      <p:sp>
        <p:nvSpPr>
          <p:cNvPr id="63491" name="Rectangle 3"/>
          <p:cNvSpPr>
            <a:spLocks noGrp="1" noChangeArrowheads="1"/>
          </p:cNvSpPr>
          <p:nvPr>
            <p:ph idx="1"/>
          </p:nvPr>
        </p:nvSpPr>
        <p:spPr/>
        <p:txBody>
          <a:bodyPr rtlCol="0">
            <a:normAutofit fontScale="92500"/>
          </a:bodyPr>
          <a:lstStyle/>
          <a:p>
            <a:pPr marL="0" indent="0" algn="just" eaLnBrk="1" fontAlgn="auto" hangingPunct="1">
              <a:lnSpc>
                <a:spcPct val="150000"/>
              </a:lnSpc>
              <a:spcAft>
                <a:spcPts val="0"/>
              </a:spcAft>
              <a:buFont typeface="Arial" charset="0"/>
              <a:buNone/>
              <a:defRPr/>
            </a:pPr>
            <a:r>
              <a:rPr lang="en-GB" sz="2400" dirty="0" smtClean="0"/>
              <a:t>Next </a:t>
            </a:r>
            <a:r>
              <a:rPr lang="en-GB" sz="2400" dirty="0"/>
              <a:t>we show how changes in fiscal policy affect the budget. In particular, we want to find out whether </a:t>
            </a:r>
            <a:r>
              <a:rPr lang="en-GB" sz="2400" b="1" dirty="0"/>
              <a:t>an increase in government purchases must reduce the budget surplus</a:t>
            </a:r>
            <a:r>
              <a:rPr lang="en-GB" sz="2400" dirty="0"/>
              <a:t>. At first sight, this appears obvious, because increased government purchases, from equation (24), are reflected in a reduced surplus or an increased deficit. </a:t>
            </a:r>
            <a:endParaRPr lang="en-US" sz="2400" dirty="0" smtClean="0"/>
          </a:p>
          <a:p>
            <a:pPr lvl="1" eaLnBrk="1" fontAlgn="auto" hangingPunct="1">
              <a:spcAft>
                <a:spcPts val="0"/>
              </a:spcAft>
              <a:buFontTx/>
              <a:buNone/>
              <a:defRPr/>
            </a:pPr>
            <a:r>
              <a:rPr lang="en-US" sz="3200" dirty="0" smtClean="0"/>
              <a:t>                                                                </a:t>
            </a:r>
          </a:p>
          <a:p>
            <a:pPr lvl="1" eaLnBrk="1" fontAlgn="auto" hangingPunct="1">
              <a:spcAft>
                <a:spcPts val="0"/>
              </a:spcAft>
              <a:buFontTx/>
              <a:buNone/>
              <a:defRPr/>
            </a:pPr>
            <a:r>
              <a:rPr lang="en-US" dirty="0" smtClean="0"/>
              <a:t>                                                                 </a:t>
            </a:r>
          </a:p>
          <a:p>
            <a:pPr eaLnBrk="1" fontAlgn="auto" hangingPunct="1">
              <a:spcAft>
                <a:spcPts val="0"/>
              </a:spcAft>
              <a:buFontTx/>
              <a:buNone/>
              <a:defRPr/>
            </a:pPr>
            <a:r>
              <a:rPr lang="en-US" dirty="0" smtClean="0"/>
              <a:t> </a:t>
            </a:r>
          </a:p>
        </p:txBody>
      </p:sp>
      <p:pic>
        <p:nvPicPr>
          <p:cNvPr id="624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900" y="4511675"/>
            <a:ext cx="33162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5500" y="644525"/>
            <a:ext cx="7467600" cy="4495800"/>
          </a:xfrm>
        </p:spPr>
        <p:txBody>
          <a:bodyPr/>
          <a:lstStyle/>
          <a:p>
            <a:pPr marL="0" indent="0" algn="just">
              <a:buNone/>
              <a:defRPr/>
            </a:pPr>
            <a:r>
              <a:rPr lang="en-GB" sz="2400" dirty="0"/>
              <a:t>On further thought, however, the increased government purchases will cause an increase (multiplied) in income and therefore increased income tax collection. </a:t>
            </a:r>
            <a:endParaRPr lang="tr-TR" sz="2400" dirty="0" smtClean="0"/>
          </a:p>
          <a:p>
            <a:pPr algn="just">
              <a:defRPr/>
            </a:pPr>
            <a:endParaRPr lang="tr-TR" sz="2400" dirty="0"/>
          </a:p>
          <a:p>
            <a:pPr marL="0" indent="0" algn="just">
              <a:buNone/>
              <a:defRPr/>
            </a:pPr>
            <a:r>
              <a:rPr lang="en-GB" sz="2400" dirty="0" smtClean="0"/>
              <a:t>This </a:t>
            </a:r>
            <a:r>
              <a:rPr lang="en-GB" sz="2400" dirty="0"/>
              <a:t>raises the interesting possibility that tax collection might increase by more than government purchases.  </a:t>
            </a:r>
            <a:endParaRPr lang="tr-TR" sz="2400" dirty="0" smtClean="0"/>
          </a:p>
          <a:p>
            <a:pPr marL="0" indent="0" algn="just">
              <a:buFont typeface="Arial" charset="0"/>
              <a:buNone/>
              <a:defRPr/>
            </a:pPr>
            <a:endParaRPr lang="tr-TR" sz="2400" dirty="0"/>
          </a:p>
          <a:p>
            <a:pPr marL="0" indent="0" algn="just">
              <a:buFont typeface="Arial" charset="0"/>
              <a:buNone/>
              <a:defRPr/>
            </a:pPr>
            <a:r>
              <a:rPr lang="en-GB" sz="2400" i="1" dirty="0" smtClean="0"/>
              <a:t>Possibility </a:t>
            </a:r>
            <a:r>
              <a:rPr lang="en-GB" sz="2400" i="1" dirty="0"/>
              <a:t>that increased tax collections &gt; increase in G</a:t>
            </a:r>
            <a:endParaRPr lang="tr-TR" sz="2400" dirty="0"/>
          </a:p>
          <a:p>
            <a:pPr algn="just">
              <a:defRPr/>
            </a:pPr>
            <a:endParaRPr lang="tr-TR"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8011" y="722313"/>
            <a:ext cx="8046720" cy="5417230"/>
          </a:xfrm>
        </p:spPr>
        <p:txBody>
          <a:bodyPr/>
          <a:lstStyle/>
          <a:p>
            <a:pPr marL="0" indent="0" algn="just">
              <a:lnSpc>
                <a:spcPct val="200000"/>
              </a:lnSpc>
              <a:buFont typeface="Arial" charset="0"/>
              <a:buNone/>
              <a:defRPr/>
            </a:pPr>
            <a:r>
              <a:rPr lang="en-GB" sz="2400" dirty="0"/>
              <a:t>A brief calculation shows that the first guess is right: Increased government purchases reduce the budget surplus. </a:t>
            </a:r>
            <a:endParaRPr lang="tr-TR" sz="2400" dirty="0" smtClean="0"/>
          </a:p>
          <a:p>
            <a:pPr marL="0" indent="0" algn="just">
              <a:lnSpc>
                <a:spcPct val="200000"/>
              </a:lnSpc>
              <a:buFont typeface="Arial" charset="0"/>
              <a:buNone/>
              <a:defRPr/>
            </a:pPr>
            <a:r>
              <a:rPr lang="en-GB" sz="2400" dirty="0" smtClean="0"/>
              <a:t>From </a:t>
            </a:r>
            <a:r>
              <a:rPr lang="en-GB" sz="2400" dirty="0"/>
              <a:t>equation (22) we see that the change in income due to increased government purchases is equal to                  .  A fraction of that increase in income is collected in the form of taxes, so tax revenue increases by </a:t>
            </a:r>
            <a:endParaRPr lang="tr-TR" sz="2400" dirty="0"/>
          </a:p>
          <a:p>
            <a:pPr>
              <a:defRPr/>
            </a:pPr>
            <a:endParaRPr lang="tr-TR" sz="2000" dirty="0"/>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0650" y="3289527"/>
            <a:ext cx="16002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554" y="4703309"/>
            <a:ext cx="1228725"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838200" y="0"/>
            <a:ext cx="7467600" cy="1044575"/>
          </a:xfrm>
          <a:solidFill>
            <a:schemeClr val="bg1">
              <a:alpha val="72156"/>
            </a:schemeClr>
          </a:solidFill>
        </p:spPr>
        <p:txBody>
          <a:bodyPr/>
          <a:lstStyle/>
          <a:p>
            <a:pPr eaLnBrk="1" hangingPunct="1"/>
            <a:r>
              <a:rPr lang="en-US" altLang="tr-TR" sz="3600" smtClean="0"/>
              <a:t>Effects of Government Purchases </a:t>
            </a:r>
            <a:br>
              <a:rPr lang="en-US" altLang="tr-TR" sz="3600" smtClean="0"/>
            </a:br>
            <a:r>
              <a:rPr lang="en-US" altLang="tr-TR" sz="3600" smtClean="0"/>
              <a:t>and Tax Changes on the BS</a:t>
            </a:r>
          </a:p>
        </p:txBody>
      </p:sp>
      <p:sp>
        <p:nvSpPr>
          <p:cNvPr id="17414" name="Rectangle 3"/>
          <p:cNvSpPr>
            <a:spLocks noGrp="1" noChangeArrowheads="1"/>
          </p:cNvSpPr>
          <p:nvPr>
            <p:ph idx="1"/>
          </p:nvPr>
        </p:nvSpPr>
        <p:spPr>
          <a:xfrm>
            <a:off x="838200" y="1149350"/>
            <a:ext cx="7467600" cy="5408613"/>
          </a:xfrm>
        </p:spPr>
        <p:txBody>
          <a:bodyPr rtlCol="0">
            <a:normAutofit/>
          </a:bodyPr>
          <a:lstStyle/>
          <a:p>
            <a:pPr marL="0" indent="0" eaLnBrk="1" fontAlgn="auto" hangingPunct="1">
              <a:spcAft>
                <a:spcPts val="0"/>
              </a:spcAft>
              <a:buFontTx/>
              <a:buNone/>
              <a:defRPr/>
            </a:pPr>
            <a:endParaRPr lang="en-US" sz="2000" dirty="0" smtClean="0"/>
          </a:p>
          <a:p>
            <a:pPr>
              <a:defRPr/>
            </a:pPr>
            <a:r>
              <a:rPr lang="en-GB" sz="2400" dirty="0"/>
              <a:t>The change in the budget surplus, </a:t>
            </a:r>
            <a:endParaRPr lang="tr-TR" sz="2400" dirty="0"/>
          </a:p>
          <a:p>
            <a:pPr marL="457200" lvl="1" indent="0" eaLnBrk="1" fontAlgn="auto" hangingPunct="1">
              <a:spcAft>
                <a:spcPts val="0"/>
              </a:spcAft>
              <a:buFont typeface="Arial" pitchFamily="34" charset="0"/>
              <a:buNone/>
              <a:defRPr/>
            </a:pPr>
            <a:endParaRPr lang="en-US" sz="800" dirty="0" smtClean="0"/>
          </a:p>
          <a:p>
            <a:pPr marL="457200" lvl="1" indent="0" eaLnBrk="1" fontAlgn="auto" hangingPunct="1">
              <a:spcAft>
                <a:spcPts val="0"/>
              </a:spcAft>
              <a:buFont typeface="Arial" charset="0"/>
              <a:buNone/>
              <a:defRPr/>
            </a:pPr>
            <a:r>
              <a:rPr lang="en-US" dirty="0" smtClean="0"/>
              <a:t>                </a:t>
            </a:r>
          </a:p>
          <a:p>
            <a:pPr lvl="1" eaLnBrk="1" fontAlgn="auto" hangingPunct="1">
              <a:spcAft>
                <a:spcPts val="0"/>
              </a:spcAft>
              <a:buFont typeface="Arial" charset="0"/>
              <a:buNone/>
              <a:defRPr/>
            </a:pPr>
            <a:r>
              <a:rPr lang="en-US" dirty="0" smtClean="0"/>
              <a:t>                                                    </a:t>
            </a:r>
            <a:r>
              <a:rPr lang="en-US" sz="1800" dirty="0" smtClean="0"/>
              <a:t>(25) </a:t>
            </a:r>
            <a:endParaRPr lang="tr-TR" sz="1800" dirty="0" smtClean="0"/>
          </a:p>
          <a:p>
            <a:pPr lvl="1" algn="just" eaLnBrk="1" fontAlgn="auto" hangingPunct="1">
              <a:spcAft>
                <a:spcPts val="0"/>
              </a:spcAft>
              <a:buFont typeface="Arial" charset="0"/>
              <a:buNone/>
              <a:defRPr/>
            </a:pPr>
            <a:endParaRPr lang="tr-TR" sz="1800" dirty="0" smtClean="0"/>
          </a:p>
          <a:p>
            <a:pPr lvl="1" algn="just" eaLnBrk="1" fontAlgn="auto" hangingPunct="1">
              <a:spcAft>
                <a:spcPts val="0"/>
              </a:spcAft>
              <a:buFont typeface="Arial" charset="0"/>
              <a:buNone/>
              <a:defRPr/>
            </a:pPr>
            <a:endParaRPr lang="tr-TR" sz="1800" dirty="0"/>
          </a:p>
          <a:p>
            <a:pPr marL="0" lvl="1" indent="0" algn="just" eaLnBrk="1" fontAlgn="auto" hangingPunct="1">
              <a:spcAft>
                <a:spcPts val="0"/>
              </a:spcAft>
              <a:buFont typeface="Arial" charset="0"/>
              <a:buNone/>
              <a:defRPr/>
            </a:pPr>
            <a:r>
              <a:rPr lang="en-GB" sz="1800" dirty="0" smtClean="0"/>
              <a:t>We </a:t>
            </a:r>
            <a:r>
              <a:rPr lang="en-GB" sz="1800" dirty="0"/>
              <a:t>have therefore shown that an increase in government purchases will reduce the budget surplus, although in this model by considerably less than the increase in purchases. For instance, for  c  .8 and  t  .25, a $1 increase in government purchases will create a $0.375 reduction in the surplus.  </a:t>
            </a:r>
            <a:endParaRPr lang="tr-TR" sz="1800" dirty="0"/>
          </a:p>
          <a:p>
            <a:pPr lvl="1" eaLnBrk="1" fontAlgn="auto" hangingPunct="1">
              <a:spcAft>
                <a:spcPts val="0"/>
              </a:spcAft>
              <a:buFontTx/>
              <a:buNone/>
              <a:defRPr/>
            </a:pPr>
            <a:endParaRPr lang="en-US" sz="1800" dirty="0" smtClean="0"/>
          </a:p>
          <a:p>
            <a:pPr eaLnBrk="1" fontAlgn="auto" hangingPunct="1">
              <a:spcAft>
                <a:spcPts val="0"/>
              </a:spcAft>
              <a:buFontTx/>
              <a:buNone/>
              <a:defRPr/>
            </a:pPr>
            <a:r>
              <a:rPr lang="en-US" dirty="0" smtClean="0"/>
              <a:t> </a:t>
            </a:r>
          </a:p>
        </p:txBody>
      </p:sp>
      <p:graphicFrame>
        <p:nvGraphicFramePr>
          <p:cNvPr id="65540" name="Object 6"/>
          <p:cNvGraphicFramePr>
            <a:graphicFrameLocks noChangeAspect="1"/>
          </p:cNvGraphicFramePr>
          <p:nvPr/>
        </p:nvGraphicFramePr>
        <p:xfrm>
          <a:off x="3492500" y="2125663"/>
          <a:ext cx="1962150" cy="1458912"/>
        </p:xfrm>
        <a:graphic>
          <a:graphicData uri="http://schemas.openxmlformats.org/presentationml/2006/ole">
            <mc:AlternateContent xmlns:mc="http://schemas.openxmlformats.org/markup-compatibility/2006">
              <mc:Choice xmlns:v="urn:schemas-microsoft-com:vml" Requires="v">
                <p:oleObj spid="_x0000_s65589" name="Equation" r:id="rId4" imgW="1244600" imgH="876300" progId="Equation.3">
                  <p:embed/>
                </p:oleObj>
              </mc:Choice>
              <mc:Fallback>
                <p:oleObj name="Equation" r:id="rId4" imgW="1244600" imgH="8763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2125663"/>
                        <a:ext cx="1962150"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554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013" y="5354638"/>
            <a:ext cx="2773362"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Resim 4" descr="http://cdn.economicsdiscussion.net/wp-content/uploads/2014/12/image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8" y="209550"/>
            <a:ext cx="7864475"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chemeClr val="bg1">
              <a:alpha val="72156"/>
            </a:schemeClr>
          </a:solidFill>
        </p:spPr>
        <p:txBody>
          <a:bodyPr/>
          <a:lstStyle/>
          <a:p>
            <a:pPr eaLnBrk="1" hangingPunct="1"/>
            <a:r>
              <a:rPr lang="en-US" altLang="tr-TR" smtClean="0"/>
              <a:t>The Consumption Function</a:t>
            </a:r>
          </a:p>
        </p:txBody>
      </p:sp>
      <p:sp>
        <p:nvSpPr>
          <p:cNvPr id="26627" name="Content Placeholder 1"/>
          <p:cNvSpPr>
            <a:spLocks noGrp="1"/>
          </p:cNvSpPr>
          <p:nvPr>
            <p:ph idx="1"/>
          </p:nvPr>
        </p:nvSpPr>
        <p:spPr>
          <a:solidFill>
            <a:schemeClr val="bg1">
              <a:alpha val="78038"/>
            </a:schemeClr>
          </a:solidFill>
        </p:spPr>
        <p:txBody>
          <a:bodyPr/>
          <a:lstStyle/>
          <a:p>
            <a:pPr marL="0" indent="0" eaLnBrk="1" hangingPunct="1">
              <a:buFont typeface="Arial" charset="0"/>
              <a:buNone/>
            </a:pPr>
            <a:r>
              <a:rPr lang="en-US" altLang="tr-TR" smtClean="0"/>
              <a:t> </a:t>
            </a:r>
          </a:p>
        </p:txBody>
      </p:sp>
      <p:pic>
        <p:nvPicPr>
          <p:cNvPr id="266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13" y="1785938"/>
            <a:ext cx="5413375" cy="42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4136" y="552450"/>
            <a:ext cx="8334103" cy="4495800"/>
          </a:xfrm>
        </p:spPr>
        <p:txBody>
          <a:bodyPr/>
          <a:lstStyle/>
          <a:p>
            <a:pPr marL="0" indent="0" algn="just">
              <a:buNone/>
              <a:defRPr/>
            </a:pPr>
            <a:r>
              <a:rPr lang="en-US" sz="2200" i="1" dirty="0"/>
              <a:t>In the same way, we can consider the effects of an increase in the tax rate on </a:t>
            </a:r>
            <a:r>
              <a:rPr lang="en-US" sz="2200" i="1" dirty="0" smtClean="0"/>
              <a:t>the</a:t>
            </a:r>
            <a:r>
              <a:rPr lang="tr-TR" sz="2200" i="1" dirty="0" smtClean="0"/>
              <a:t> </a:t>
            </a:r>
            <a:r>
              <a:rPr lang="en-US" sz="2200" i="1" dirty="0" smtClean="0"/>
              <a:t>budget </a:t>
            </a:r>
            <a:r>
              <a:rPr lang="en-US" sz="2200" i="1" dirty="0"/>
              <a:t>surplus. </a:t>
            </a:r>
            <a:endParaRPr lang="tr-TR" sz="2200" i="1" dirty="0" smtClean="0"/>
          </a:p>
          <a:p>
            <a:pPr marL="0" indent="0" algn="just">
              <a:buNone/>
              <a:defRPr/>
            </a:pPr>
            <a:endParaRPr lang="tr-TR" sz="2200" dirty="0"/>
          </a:p>
          <a:p>
            <a:pPr marL="0" indent="0" algn="just">
              <a:buNone/>
              <a:defRPr/>
            </a:pPr>
            <a:r>
              <a:rPr lang="en-US" sz="2200" dirty="0" smtClean="0"/>
              <a:t>We </a:t>
            </a:r>
            <a:r>
              <a:rPr lang="en-US" sz="2200" dirty="0"/>
              <a:t>know that the increase in the tax rate will reduce the level of </a:t>
            </a:r>
            <a:r>
              <a:rPr lang="en-US" sz="2200" dirty="0" smtClean="0"/>
              <a:t>income.</a:t>
            </a:r>
            <a:r>
              <a:rPr lang="tr-TR" sz="2200" dirty="0" smtClean="0"/>
              <a:t> </a:t>
            </a:r>
            <a:r>
              <a:rPr lang="en-US" sz="2200" dirty="0" smtClean="0"/>
              <a:t>It </a:t>
            </a:r>
            <a:r>
              <a:rPr lang="en-US" sz="2200" dirty="0"/>
              <a:t>might thus appear that an increase in the tax rate, keeping the level of </a:t>
            </a:r>
            <a:r>
              <a:rPr lang="en-US" sz="2200" dirty="0" smtClean="0"/>
              <a:t>government</a:t>
            </a:r>
            <a:r>
              <a:rPr lang="tr-TR" sz="2200" dirty="0" smtClean="0"/>
              <a:t> </a:t>
            </a:r>
            <a:r>
              <a:rPr lang="en-US" sz="2200" dirty="0" smtClean="0"/>
              <a:t>spending </a:t>
            </a:r>
            <a:r>
              <a:rPr lang="en-US" sz="2200" dirty="0"/>
              <a:t>constant, could reduce the budget surplus</a:t>
            </a:r>
            <a:r>
              <a:rPr lang="en-US" sz="2200" dirty="0" smtClean="0"/>
              <a:t>.</a:t>
            </a:r>
            <a:endParaRPr lang="tr-TR" sz="2200" dirty="0" smtClean="0"/>
          </a:p>
          <a:p>
            <a:pPr marL="0" indent="0" algn="just">
              <a:buNone/>
              <a:defRPr/>
            </a:pPr>
            <a:endParaRPr lang="tr-TR" sz="2200" dirty="0" smtClean="0"/>
          </a:p>
          <a:p>
            <a:pPr marL="0" indent="0" algn="just">
              <a:buNone/>
              <a:defRPr/>
            </a:pPr>
            <a:r>
              <a:rPr lang="en-US" sz="2200" dirty="0" smtClean="0"/>
              <a:t>We </a:t>
            </a:r>
            <a:r>
              <a:rPr lang="en-US" sz="2200" dirty="0"/>
              <a:t>mention here another interesting result known as the balanced budget </a:t>
            </a:r>
            <a:r>
              <a:rPr lang="en-US" sz="2200" dirty="0" smtClean="0"/>
              <a:t>multiplier. </a:t>
            </a:r>
            <a:r>
              <a:rPr lang="en-US" sz="2200" dirty="0"/>
              <a:t>Suppose government spending and taxes are raised in equal amounts and thus </a:t>
            </a:r>
            <a:r>
              <a:rPr lang="en-US" sz="2200" dirty="0" smtClean="0"/>
              <a:t>in</a:t>
            </a:r>
            <a:r>
              <a:rPr lang="tr-TR" sz="2200" dirty="0" smtClean="0"/>
              <a:t> </a:t>
            </a:r>
            <a:r>
              <a:rPr lang="en-US" sz="2200" dirty="0" smtClean="0"/>
              <a:t>the </a:t>
            </a:r>
            <a:r>
              <a:rPr lang="en-US" sz="2200" dirty="0"/>
              <a:t>new equilibrium the budget surplus is unchanged. </a:t>
            </a:r>
            <a:endParaRPr lang="tr-TR" sz="2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98538" y="493713"/>
            <a:ext cx="6897687" cy="779462"/>
          </a:xfrm>
          <a:solidFill>
            <a:schemeClr val="bg1">
              <a:alpha val="72156"/>
            </a:schemeClr>
          </a:solidFill>
        </p:spPr>
        <p:txBody>
          <a:bodyPr/>
          <a:lstStyle/>
          <a:p>
            <a:pPr eaLnBrk="1" hangingPunct="1"/>
            <a:r>
              <a:rPr lang="en-GB" sz="2000" b="1" smtClean="0"/>
              <a:t>THE FULL-EMPLOYMENT BUDGET SURPLUS</a:t>
            </a:r>
            <a:endParaRPr lang="en-US" altLang="tr-TR" sz="2000" smtClean="0"/>
          </a:p>
        </p:txBody>
      </p:sp>
      <p:sp>
        <p:nvSpPr>
          <p:cNvPr id="68611" name="Rectangle 3"/>
          <p:cNvSpPr>
            <a:spLocks noGrp="1" noChangeArrowheads="1"/>
          </p:cNvSpPr>
          <p:nvPr>
            <p:ph idx="1"/>
          </p:nvPr>
        </p:nvSpPr>
        <p:spPr>
          <a:xfrm>
            <a:off x="457200" y="1349647"/>
            <a:ext cx="8514805" cy="4829084"/>
          </a:xfrm>
          <a:solidFill>
            <a:schemeClr val="bg1">
              <a:alpha val="78038"/>
            </a:schemeClr>
          </a:solidFill>
        </p:spPr>
        <p:txBody>
          <a:bodyPr/>
          <a:lstStyle/>
          <a:p>
            <a:pPr marL="0" indent="0" algn="just">
              <a:lnSpc>
                <a:spcPct val="150000"/>
              </a:lnSpc>
              <a:buFont typeface="Arial" charset="0"/>
              <a:buNone/>
            </a:pPr>
            <a:r>
              <a:rPr lang="en-GB" sz="2200" dirty="0" smtClean="0"/>
              <a:t>The final topic to be treated here is the concept of the full-employment budget surplus.  </a:t>
            </a:r>
            <a:r>
              <a:rPr lang="en-GB" sz="2200" i="1" dirty="0" smtClean="0"/>
              <a:t>Recall that increases in taxes add to the surplus and that increases in government expenditures reduce the surplus.</a:t>
            </a:r>
            <a:r>
              <a:rPr lang="en-GB" sz="2200" dirty="0" smtClean="0"/>
              <a:t> Increases in taxes have been shown to reduce the level of income; increases in government purchases and transfers, to increase the level of income. It thus seems that the budget surplus is a convenient, simple measure of the overall effects of fiscal policy on the economy. For instance, when the budget is in deficit, we would say that fiscal policy is expansionary, tending to increase GDP.  </a:t>
            </a:r>
            <a:endParaRPr lang="tr-TR" sz="22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İçerik Yer Tutucusu 2"/>
          <p:cNvSpPr>
            <a:spLocks noGrp="1"/>
          </p:cNvSpPr>
          <p:nvPr>
            <p:ph idx="1"/>
          </p:nvPr>
        </p:nvSpPr>
        <p:spPr>
          <a:xfrm>
            <a:off x="274638" y="996950"/>
            <a:ext cx="8177212" cy="4554764"/>
          </a:xfrm>
          <a:solidFill>
            <a:schemeClr val="bg1">
              <a:alpha val="78038"/>
            </a:schemeClr>
          </a:solidFill>
        </p:spPr>
        <p:txBody>
          <a:bodyPr/>
          <a:lstStyle/>
          <a:p>
            <a:pPr marL="0" indent="0" algn="just">
              <a:lnSpc>
                <a:spcPct val="150000"/>
              </a:lnSpc>
              <a:buFont typeface="Arial" charset="0"/>
              <a:buNone/>
            </a:pPr>
            <a:r>
              <a:rPr lang="en-GB" sz="2400" dirty="0" smtClean="0"/>
              <a:t>However, the budget surplus by itself suffers from a serious defect as a measure of the direction of fiscal policy. </a:t>
            </a:r>
            <a:endParaRPr lang="tr-TR" sz="2400" dirty="0" smtClean="0"/>
          </a:p>
          <a:p>
            <a:pPr marL="0" indent="0" algn="just">
              <a:lnSpc>
                <a:spcPct val="150000"/>
              </a:lnSpc>
              <a:buFont typeface="Arial" charset="0"/>
              <a:buNone/>
            </a:pPr>
            <a:r>
              <a:rPr lang="en-GB" sz="2400" dirty="0" smtClean="0"/>
              <a:t>The defect is that the surplus can change because of changes in autonomous private spending. </a:t>
            </a:r>
            <a:endParaRPr lang="tr-TR" sz="2400" dirty="0" smtClean="0"/>
          </a:p>
          <a:p>
            <a:pPr marL="0" indent="0" algn="just">
              <a:lnSpc>
                <a:spcPct val="150000"/>
              </a:lnSpc>
              <a:buFont typeface="Arial" charset="0"/>
              <a:buNone/>
            </a:pPr>
            <a:r>
              <a:rPr lang="en-GB" sz="2400" dirty="0" smtClean="0"/>
              <a:t>Thus, an increase in the budget deficit does not necessarily mean that the government has changed its policy in an attempt to increase the level of income.  </a:t>
            </a:r>
            <a:endParaRPr lang="tr-TR" sz="2400"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8025" y="592137"/>
            <a:ext cx="7821613" cy="5482091"/>
          </a:xfrm>
        </p:spPr>
        <p:txBody>
          <a:bodyPr/>
          <a:lstStyle/>
          <a:p>
            <a:pPr marL="0" indent="0" algn="just">
              <a:lnSpc>
                <a:spcPct val="150000"/>
              </a:lnSpc>
              <a:buFont typeface="Arial" charset="0"/>
              <a:buNone/>
              <a:defRPr/>
            </a:pPr>
            <a:r>
              <a:rPr lang="en-GB" sz="2400" dirty="0"/>
              <a:t>Since we frequently want to measure the way in which fiscal policy is being used to affect the level of income, we require some measure of policy that is independent of the particular position of the business cycle—boom or recession—in which we may find ourselves. </a:t>
            </a:r>
            <a:endParaRPr lang="tr-TR" sz="2400" dirty="0" smtClean="0"/>
          </a:p>
          <a:p>
            <a:pPr marL="0" indent="0" algn="just">
              <a:lnSpc>
                <a:spcPct val="150000"/>
              </a:lnSpc>
              <a:buFont typeface="Arial" charset="0"/>
              <a:buNone/>
              <a:defRPr/>
            </a:pPr>
            <a:r>
              <a:rPr lang="en-GB" sz="2400" dirty="0" smtClean="0"/>
              <a:t>Such </a:t>
            </a:r>
            <a:r>
              <a:rPr lang="en-GB" sz="2400" dirty="0"/>
              <a:t>a measure is provided by the full-employment budget surplus, which we denote by  BS *.  The full-employment budget surplus measures the budget surplus at the full-employment level of income or at potential output (Y*).    </a:t>
            </a:r>
            <a:endParaRPr lang="tr-TR" sz="2400" dirty="0"/>
          </a:p>
          <a:p>
            <a:pPr>
              <a:defRPr/>
            </a:pPr>
            <a:endParaRPr lang="tr-TR"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863" y="784225"/>
            <a:ext cx="8816975" cy="52895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87383" y="270199"/>
            <a:ext cx="8373292" cy="6247864"/>
          </a:xfrm>
          <a:prstGeom prst="rect">
            <a:avLst/>
          </a:prstGeom>
        </p:spPr>
        <p:txBody>
          <a:bodyPr wrap="square">
            <a:spAutoFit/>
          </a:bodyPr>
          <a:lstStyle/>
          <a:p>
            <a:pPr algn="just"/>
            <a:r>
              <a:rPr lang="tr-TR" sz="2000" dirty="0" err="1" smtClean="0">
                <a:latin typeface="+mj-lt"/>
              </a:rPr>
              <a:t>Summary</a:t>
            </a:r>
            <a:r>
              <a:rPr lang="tr-TR" sz="2000" dirty="0" smtClean="0">
                <a:latin typeface="+mj-lt"/>
              </a:rPr>
              <a:t>: </a:t>
            </a:r>
          </a:p>
          <a:p>
            <a:pPr algn="just"/>
            <a:endParaRPr lang="tr-TR" sz="2000" dirty="0" smtClean="0">
              <a:latin typeface="+mj-lt"/>
            </a:endParaRPr>
          </a:p>
          <a:p>
            <a:pPr algn="just"/>
            <a:r>
              <a:rPr lang="tr-TR" sz="2000" dirty="0" smtClean="0">
                <a:latin typeface="+mj-lt"/>
              </a:rPr>
              <a:t>1. </a:t>
            </a:r>
            <a:r>
              <a:rPr lang="en-US" sz="2000" dirty="0" smtClean="0">
                <a:latin typeface="+mj-lt"/>
              </a:rPr>
              <a:t>Government </a:t>
            </a:r>
            <a:r>
              <a:rPr lang="en-US" sz="2000" dirty="0">
                <a:latin typeface="+mj-lt"/>
              </a:rPr>
              <a:t>purchases and government transfer payments act like increases in autonomous spending in their effects on the equilibrium level of income. A proportional income tax has the same effect on the equilibrium level of income as a reduction in </a:t>
            </a:r>
            <a:r>
              <a:rPr lang="en-US" sz="2000" dirty="0" smtClean="0">
                <a:latin typeface="+mj-lt"/>
              </a:rPr>
              <a:t>the</a:t>
            </a:r>
            <a:r>
              <a:rPr lang="tr-TR" sz="2000" dirty="0" smtClean="0">
                <a:latin typeface="+mj-lt"/>
              </a:rPr>
              <a:t> </a:t>
            </a:r>
            <a:r>
              <a:rPr lang="en-US" sz="2000" dirty="0" smtClean="0">
                <a:latin typeface="+mj-lt"/>
              </a:rPr>
              <a:t>propensity </a:t>
            </a:r>
            <a:r>
              <a:rPr lang="en-US" sz="2000" dirty="0">
                <a:latin typeface="+mj-lt"/>
              </a:rPr>
              <a:t>to consume. A proportional income tax thus reduces the multiplier.</a:t>
            </a:r>
          </a:p>
          <a:p>
            <a:pPr algn="just"/>
            <a:endParaRPr lang="tr-TR" sz="2000" dirty="0">
              <a:latin typeface="+mj-lt"/>
            </a:endParaRPr>
          </a:p>
          <a:p>
            <a:pPr algn="just"/>
            <a:r>
              <a:rPr lang="tr-TR" sz="2000" dirty="0" smtClean="0">
                <a:latin typeface="+mj-lt"/>
              </a:rPr>
              <a:t>2. </a:t>
            </a:r>
            <a:r>
              <a:rPr lang="en-US" sz="2000" dirty="0" smtClean="0">
                <a:latin typeface="+mj-lt"/>
              </a:rPr>
              <a:t>The </a:t>
            </a:r>
            <a:r>
              <a:rPr lang="en-US" sz="2000" dirty="0">
                <a:latin typeface="+mj-lt"/>
              </a:rPr>
              <a:t>budget surplus is the excess of government receipts over expenditures. </a:t>
            </a:r>
            <a:r>
              <a:rPr lang="en-US" sz="2000" dirty="0" smtClean="0">
                <a:latin typeface="+mj-lt"/>
              </a:rPr>
              <a:t>When</a:t>
            </a:r>
            <a:r>
              <a:rPr lang="tr-TR" sz="2000" dirty="0" smtClean="0">
                <a:latin typeface="+mj-lt"/>
              </a:rPr>
              <a:t> </a:t>
            </a:r>
            <a:r>
              <a:rPr lang="en-US" sz="2000" dirty="0" smtClean="0">
                <a:latin typeface="+mj-lt"/>
              </a:rPr>
              <a:t>the </a:t>
            </a:r>
            <a:r>
              <a:rPr lang="en-US" sz="2000" dirty="0">
                <a:latin typeface="+mj-lt"/>
              </a:rPr>
              <a:t>government is spending more than it receives, the budget is in deficit. The </a:t>
            </a:r>
            <a:r>
              <a:rPr lang="en-US" sz="2000" dirty="0" smtClean="0">
                <a:latin typeface="+mj-lt"/>
              </a:rPr>
              <a:t>size</a:t>
            </a:r>
            <a:r>
              <a:rPr lang="tr-TR" sz="2000" dirty="0" smtClean="0">
                <a:latin typeface="+mj-lt"/>
              </a:rPr>
              <a:t> </a:t>
            </a:r>
            <a:r>
              <a:rPr lang="en-US" sz="2000" dirty="0" smtClean="0">
                <a:latin typeface="+mj-lt"/>
              </a:rPr>
              <a:t>of </a:t>
            </a:r>
            <a:r>
              <a:rPr lang="en-US" sz="2000" dirty="0">
                <a:latin typeface="+mj-lt"/>
              </a:rPr>
              <a:t>the budget surplus (or deficit) is affected by the government’s fiscal policy variables—government purchases, transfer payments, and tax rates</a:t>
            </a:r>
            <a:r>
              <a:rPr lang="en-US" sz="2000" dirty="0" smtClean="0">
                <a:latin typeface="+mj-lt"/>
              </a:rPr>
              <a:t>.</a:t>
            </a:r>
            <a:endParaRPr lang="tr-TR" sz="2000" dirty="0" smtClean="0">
              <a:latin typeface="+mj-lt"/>
            </a:endParaRPr>
          </a:p>
          <a:p>
            <a:pPr algn="just"/>
            <a:endParaRPr lang="en-US" sz="2000" dirty="0">
              <a:latin typeface="+mj-lt"/>
            </a:endParaRPr>
          </a:p>
          <a:p>
            <a:pPr algn="just"/>
            <a:r>
              <a:rPr lang="tr-TR" sz="2000" dirty="0" smtClean="0">
                <a:latin typeface="+mj-lt"/>
              </a:rPr>
              <a:t>3</a:t>
            </a:r>
            <a:r>
              <a:rPr lang="en-US" sz="2000" dirty="0" smtClean="0">
                <a:latin typeface="+mj-lt"/>
              </a:rPr>
              <a:t>. </a:t>
            </a:r>
            <a:r>
              <a:rPr lang="en-US" sz="2000" dirty="0">
                <a:latin typeface="+mj-lt"/>
              </a:rPr>
              <a:t>The actual budget surplus is also affected by changes in tax collection and transfers resulting from movements in the level of income that occur because of changes in </a:t>
            </a:r>
            <a:r>
              <a:rPr lang="en-US" sz="2000" dirty="0" smtClean="0">
                <a:latin typeface="+mj-lt"/>
              </a:rPr>
              <a:t>private</a:t>
            </a:r>
            <a:r>
              <a:rPr lang="tr-TR" sz="2000" dirty="0" smtClean="0">
                <a:latin typeface="+mj-lt"/>
              </a:rPr>
              <a:t> </a:t>
            </a:r>
            <a:r>
              <a:rPr lang="en-US" sz="2000" dirty="0" smtClean="0">
                <a:latin typeface="+mj-lt"/>
              </a:rPr>
              <a:t>autonomous </a:t>
            </a:r>
            <a:r>
              <a:rPr lang="en-US" sz="2000" dirty="0">
                <a:latin typeface="+mj-lt"/>
              </a:rPr>
              <a:t>spending. The full-employment (high-employment) budget surplus is </a:t>
            </a:r>
            <a:r>
              <a:rPr lang="en-US" sz="2000" dirty="0" smtClean="0">
                <a:latin typeface="+mj-lt"/>
              </a:rPr>
              <a:t>used</a:t>
            </a:r>
            <a:r>
              <a:rPr lang="tr-TR" sz="2000" dirty="0" smtClean="0">
                <a:latin typeface="+mj-lt"/>
              </a:rPr>
              <a:t> </a:t>
            </a:r>
            <a:r>
              <a:rPr lang="en-US" sz="2000" dirty="0" smtClean="0">
                <a:latin typeface="+mj-lt"/>
              </a:rPr>
              <a:t>as </a:t>
            </a:r>
            <a:r>
              <a:rPr lang="en-US" sz="2000" dirty="0">
                <a:latin typeface="+mj-lt"/>
              </a:rPr>
              <a:t>a measure of the active use of fiscal policy. The full-employment surplus measures </a:t>
            </a:r>
            <a:r>
              <a:rPr lang="en-US" sz="2000" dirty="0" smtClean="0">
                <a:latin typeface="+mj-lt"/>
              </a:rPr>
              <a:t>the</a:t>
            </a:r>
            <a:r>
              <a:rPr lang="tr-TR" sz="2000" dirty="0" smtClean="0">
                <a:latin typeface="+mj-lt"/>
              </a:rPr>
              <a:t> </a:t>
            </a:r>
            <a:r>
              <a:rPr lang="en-US" sz="2000" dirty="0" smtClean="0">
                <a:latin typeface="+mj-lt"/>
              </a:rPr>
              <a:t>budget </a:t>
            </a:r>
            <a:r>
              <a:rPr lang="en-US" sz="2000" dirty="0">
                <a:latin typeface="+mj-lt"/>
              </a:rPr>
              <a:t>surplus that would exist if output were at its potential (full-employment) level. </a:t>
            </a:r>
            <a:endParaRPr lang="tr-TR" sz="2000" dirty="0">
              <a:latin typeface="+mj-lt"/>
            </a:endParaRPr>
          </a:p>
        </p:txBody>
      </p:sp>
    </p:spTree>
    <p:extLst>
      <p:ext uri="{BB962C8B-B14F-4D97-AF65-F5344CB8AC3E}">
        <p14:creationId xmlns:p14="http://schemas.microsoft.com/office/powerpoint/2010/main" val="13835779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tr-TR" dirty="0" err="1" smtClean="0"/>
              <a:t>Example</a:t>
            </a:r>
            <a:r>
              <a:rPr lang="tr-TR" dirty="0" smtClean="0"/>
              <a:t>:</a:t>
            </a:r>
            <a:endParaRPr lang="en-US" dirty="0"/>
          </a:p>
        </p:txBody>
      </p:sp>
      <p:sp>
        <p:nvSpPr>
          <p:cNvPr id="5" name="Rectangle 10"/>
          <p:cNvSpPr>
            <a:spLocks noChangeArrowheads="1"/>
          </p:cNvSpPr>
          <p:nvPr/>
        </p:nvSpPr>
        <p:spPr bwMode="auto">
          <a:xfrm>
            <a:off x="1014413" y="1844675"/>
            <a:ext cx="2509837" cy="2863850"/>
          </a:xfrm>
          <a:prstGeom prst="rect">
            <a:avLst/>
          </a:prstGeom>
          <a:noFill/>
          <a:ln w="9525" algn="ctr">
            <a:noFill/>
            <a:miter lim="800000"/>
            <a:headEnd/>
            <a:tailEnd/>
          </a:ln>
        </p:spPr>
        <p:txBody>
          <a:bodyPr wrap="none">
            <a:spAutoFit/>
          </a:bodyPr>
          <a:lstStyle/>
          <a:p>
            <a:pPr>
              <a:spcBef>
                <a:spcPts val="0"/>
              </a:spcBef>
              <a:spcAft>
                <a:spcPts val="0"/>
              </a:spcAft>
              <a:defRPr/>
            </a:pPr>
            <a:r>
              <a:rPr lang="en-US" sz="2000" dirty="0">
                <a:solidFill>
                  <a:prstClr val="black"/>
                </a:solidFill>
                <a:latin typeface="Times New Roman" pitchFamily="18" charset="0"/>
                <a:cs typeface="Times New Roman" pitchFamily="18" charset="0"/>
              </a:rPr>
              <a:t>1.  </a:t>
            </a:r>
            <a:r>
              <a:rPr lang="en-US" sz="2000" i="1" dirty="0">
                <a:solidFill>
                  <a:prstClr val="black"/>
                </a:solidFill>
                <a:latin typeface="Times New Roman" pitchFamily="18" charset="0"/>
                <a:cs typeface="Times New Roman" pitchFamily="18" charset="0"/>
              </a:rPr>
              <a:t>C</a:t>
            </a:r>
            <a:r>
              <a:rPr lang="en-US" sz="2000" dirty="0">
                <a:solidFill>
                  <a:prstClr val="black"/>
                </a:solidFill>
                <a:latin typeface="Times New Roman" pitchFamily="18" charset="0"/>
                <a:cs typeface="Times New Roman" pitchFamily="18" charset="0"/>
              </a:rPr>
              <a:t> = 1,000 + 0.65</a:t>
            </a:r>
            <a:r>
              <a:rPr lang="en-US" sz="2000" i="1" dirty="0">
                <a:solidFill>
                  <a:prstClr val="black"/>
                </a:solidFill>
                <a:latin typeface="Times New Roman" pitchFamily="18" charset="0"/>
                <a:cs typeface="Times New Roman" pitchFamily="18" charset="0"/>
              </a:rPr>
              <a:t>Y</a:t>
            </a:r>
          </a:p>
          <a:p>
            <a:pPr marL="457200" indent="-457200">
              <a:spcBef>
                <a:spcPts val="0"/>
              </a:spcBef>
              <a:spcAft>
                <a:spcPts val="0"/>
              </a:spcAft>
              <a:buFontTx/>
              <a:buAutoNum type="arabicPeriod"/>
              <a:defRPr/>
            </a:pPr>
            <a:endParaRPr lang="en-US" sz="2000" dirty="0">
              <a:solidFill>
                <a:prstClr val="black"/>
              </a:solidFill>
              <a:latin typeface="Times New Roman" pitchFamily="18" charset="0"/>
              <a:cs typeface="Times New Roman" pitchFamily="18" charset="0"/>
            </a:endParaRPr>
          </a:p>
          <a:p>
            <a:pPr>
              <a:spcBef>
                <a:spcPts val="0"/>
              </a:spcBef>
              <a:spcAft>
                <a:spcPts val="0"/>
              </a:spcAft>
              <a:defRPr/>
            </a:pPr>
            <a:r>
              <a:rPr lang="en-US" sz="2000" dirty="0">
                <a:solidFill>
                  <a:prstClr val="black"/>
                </a:solidFill>
                <a:latin typeface="Times New Roman" pitchFamily="18" charset="0"/>
                <a:cs typeface="Times New Roman" pitchFamily="18" charset="0"/>
              </a:rPr>
              <a:t>2.  </a:t>
            </a:r>
            <a:r>
              <a:rPr lang="en-US" sz="2000" i="1" dirty="0">
                <a:solidFill>
                  <a:prstClr val="black"/>
                </a:solidFill>
                <a:latin typeface="Times New Roman" pitchFamily="18" charset="0"/>
                <a:cs typeface="Times New Roman" pitchFamily="18" charset="0"/>
              </a:rPr>
              <a:t>I</a:t>
            </a:r>
            <a:r>
              <a:rPr lang="en-US" sz="2000" dirty="0">
                <a:solidFill>
                  <a:prstClr val="black"/>
                </a:solidFill>
                <a:latin typeface="Times New Roman" pitchFamily="18" charset="0"/>
                <a:cs typeface="Times New Roman" pitchFamily="18" charset="0"/>
              </a:rPr>
              <a:t> = 1,500</a:t>
            </a:r>
          </a:p>
          <a:p>
            <a:pPr marL="457200" indent="-457200">
              <a:spcBef>
                <a:spcPts val="0"/>
              </a:spcBef>
              <a:spcAft>
                <a:spcPts val="0"/>
              </a:spcAft>
              <a:buFontTx/>
              <a:buAutoNum type="arabicPeriod"/>
              <a:defRPr/>
            </a:pPr>
            <a:endParaRPr lang="en-US" sz="2000" dirty="0">
              <a:solidFill>
                <a:prstClr val="black"/>
              </a:solidFill>
              <a:latin typeface="Times New Roman" pitchFamily="18" charset="0"/>
              <a:cs typeface="Times New Roman" pitchFamily="18" charset="0"/>
            </a:endParaRPr>
          </a:p>
          <a:p>
            <a:pPr>
              <a:spcBef>
                <a:spcPts val="0"/>
              </a:spcBef>
              <a:spcAft>
                <a:spcPts val="0"/>
              </a:spcAft>
              <a:defRPr/>
            </a:pPr>
            <a:r>
              <a:rPr lang="en-US" sz="2000" dirty="0">
                <a:solidFill>
                  <a:prstClr val="black"/>
                </a:solidFill>
                <a:latin typeface="Times New Roman" pitchFamily="18" charset="0"/>
                <a:cs typeface="Times New Roman" pitchFamily="18" charset="0"/>
              </a:rPr>
              <a:t>3.  </a:t>
            </a:r>
            <a:r>
              <a:rPr lang="en-US" sz="2000" i="1" dirty="0">
                <a:solidFill>
                  <a:prstClr val="black"/>
                </a:solidFill>
                <a:latin typeface="Times New Roman" pitchFamily="18" charset="0"/>
                <a:cs typeface="Times New Roman" pitchFamily="18" charset="0"/>
              </a:rPr>
              <a:t>G</a:t>
            </a:r>
            <a:r>
              <a:rPr lang="en-US" sz="2000" dirty="0">
                <a:solidFill>
                  <a:prstClr val="black"/>
                </a:solidFill>
                <a:latin typeface="Times New Roman" pitchFamily="18" charset="0"/>
                <a:cs typeface="Times New Roman" pitchFamily="18" charset="0"/>
              </a:rPr>
              <a:t> = 1,500</a:t>
            </a:r>
          </a:p>
          <a:p>
            <a:pPr marL="457200" indent="-457200">
              <a:spcBef>
                <a:spcPts val="0"/>
              </a:spcBef>
              <a:spcAft>
                <a:spcPts val="0"/>
              </a:spcAft>
              <a:buFontTx/>
              <a:buAutoNum type="arabicPeriod"/>
              <a:defRPr/>
            </a:pPr>
            <a:endParaRPr lang="en-US" sz="2000" dirty="0">
              <a:solidFill>
                <a:prstClr val="black"/>
              </a:solidFill>
              <a:latin typeface="Times New Roman" pitchFamily="18" charset="0"/>
              <a:cs typeface="Times New Roman" pitchFamily="18" charset="0"/>
            </a:endParaRPr>
          </a:p>
          <a:p>
            <a:pPr>
              <a:spcBef>
                <a:spcPts val="0"/>
              </a:spcBef>
              <a:spcAft>
                <a:spcPts val="0"/>
              </a:spcAft>
              <a:defRPr/>
            </a:pPr>
            <a:r>
              <a:rPr lang="en-US" sz="2000" dirty="0">
                <a:solidFill>
                  <a:prstClr val="black"/>
                </a:solidFill>
                <a:latin typeface="Times New Roman" pitchFamily="18" charset="0"/>
                <a:cs typeface="Times New Roman" pitchFamily="18" charset="0"/>
              </a:rPr>
              <a:t>4.  </a:t>
            </a:r>
            <a:r>
              <a:rPr lang="en-US" sz="2000" i="1" dirty="0">
                <a:solidFill>
                  <a:prstClr val="black"/>
                </a:solidFill>
                <a:latin typeface="Times New Roman" pitchFamily="18" charset="0"/>
                <a:cs typeface="Times New Roman" pitchFamily="18" charset="0"/>
              </a:rPr>
              <a:t>NX</a:t>
            </a:r>
            <a:r>
              <a:rPr lang="en-US" sz="2000" dirty="0">
                <a:solidFill>
                  <a:prstClr val="black"/>
                </a:solidFill>
                <a:latin typeface="Times New Roman" pitchFamily="18" charset="0"/>
                <a:cs typeface="Times New Roman" pitchFamily="18" charset="0"/>
              </a:rPr>
              <a:t> = −500</a:t>
            </a:r>
          </a:p>
          <a:p>
            <a:pPr marL="457200" indent="-457200">
              <a:spcBef>
                <a:spcPts val="0"/>
              </a:spcBef>
              <a:spcAft>
                <a:spcPts val="0"/>
              </a:spcAft>
              <a:buFontTx/>
              <a:buAutoNum type="arabicPeriod"/>
              <a:defRPr/>
            </a:pPr>
            <a:endParaRPr lang="en-US" sz="2000" dirty="0">
              <a:solidFill>
                <a:prstClr val="black"/>
              </a:solidFill>
              <a:latin typeface="Times New Roman" pitchFamily="18" charset="0"/>
              <a:cs typeface="Times New Roman" pitchFamily="18" charset="0"/>
            </a:endParaRPr>
          </a:p>
          <a:p>
            <a:pPr>
              <a:spcBef>
                <a:spcPts val="0"/>
              </a:spcBef>
              <a:spcAft>
                <a:spcPts val="0"/>
              </a:spcAft>
              <a:defRPr/>
            </a:pPr>
            <a:r>
              <a:rPr lang="en-US" sz="2000" dirty="0">
                <a:solidFill>
                  <a:prstClr val="black"/>
                </a:solidFill>
                <a:latin typeface="Times New Roman" pitchFamily="18" charset="0"/>
                <a:cs typeface="Times New Roman" pitchFamily="18" charset="0"/>
              </a:rPr>
              <a:t>5.  </a:t>
            </a:r>
            <a:r>
              <a:rPr lang="en-US" sz="2000" i="1" dirty="0">
                <a:solidFill>
                  <a:prstClr val="black"/>
                </a:solidFill>
                <a:latin typeface="Times New Roman" pitchFamily="18" charset="0"/>
                <a:cs typeface="Times New Roman" pitchFamily="18" charset="0"/>
              </a:rPr>
              <a:t>Y</a:t>
            </a:r>
            <a:r>
              <a:rPr lang="en-US" sz="2000" dirty="0">
                <a:solidFill>
                  <a:prstClr val="black"/>
                </a:solidFill>
                <a:latin typeface="Times New Roman" pitchFamily="18" charset="0"/>
                <a:cs typeface="Times New Roman" pitchFamily="18" charset="0"/>
              </a:rPr>
              <a:t> = </a:t>
            </a:r>
            <a:r>
              <a:rPr lang="en-US" sz="2000" i="1" dirty="0">
                <a:solidFill>
                  <a:prstClr val="black"/>
                </a:solidFill>
                <a:latin typeface="Times New Roman" pitchFamily="18" charset="0"/>
                <a:cs typeface="Times New Roman" pitchFamily="18" charset="0"/>
              </a:rPr>
              <a:t>C</a:t>
            </a:r>
            <a:r>
              <a:rPr lang="en-US" sz="2000" dirty="0">
                <a:solidFill>
                  <a:prstClr val="black"/>
                </a:solidFill>
                <a:latin typeface="Times New Roman" pitchFamily="18" charset="0"/>
                <a:cs typeface="Times New Roman" pitchFamily="18" charset="0"/>
              </a:rPr>
              <a:t> + </a:t>
            </a:r>
            <a:r>
              <a:rPr lang="en-US" sz="2000" i="1" dirty="0">
                <a:solidFill>
                  <a:prstClr val="black"/>
                </a:solidFill>
                <a:latin typeface="Times New Roman" pitchFamily="18" charset="0"/>
                <a:cs typeface="Times New Roman" pitchFamily="18" charset="0"/>
              </a:rPr>
              <a:t>I</a:t>
            </a:r>
            <a:r>
              <a:rPr lang="en-US" sz="2000" dirty="0">
                <a:solidFill>
                  <a:prstClr val="black"/>
                </a:solidFill>
                <a:latin typeface="Times New Roman" pitchFamily="18" charset="0"/>
                <a:cs typeface="Times New Roman" pitchFamily="18" charset="0"/>
              </a:rPr>
              <a:t> + </a:t>
            </a:r>
            <a:r>
              <a:rPr lang="en-US" sz="2000" i="1" dirty="0">
                <a:solidFill>
                  <a:prstClr val="black"/>
                </a:solidFill>
                <a:latin typeface="Times New Roman" pitchFamily="18" charset="0"/>
                <a:cs typeface="Times New Roman" pitchFamily="18" charset="0"/>
              </a:rPr>
              <a:t>G</a:t>
            </a:r>
            <a:r>
              <a:rPr lang="en-US" sz="2000" dirty="0">
                <a:solidFill>
                  <a:prstClr val="black"/>
                </a:solidFill>
                <a:latin typeface="Times New Roman" pitchFamily="18" charset="0"/>
                <a:cs typeface="Times New Roman" pitchFamily="18" charset="0"/>
              </a:rPr>
              <a:t> + </a:t>
            </a:r>
            <a:r>
              <a:rPr lang="en-US" sz="2000" i="1" dirty="0">
                <a:solidFill>
                  <a:prstClr val="black"/>
                </a:solidFill>
                <a:latin typeface="Times New Roman" pitchFamily="18" charset="0"/>
                <a:cs typeface="Times New Roman" pitchFamily="18" charset="0"/>
              </a:rPr>
              <a:t>NX</a:t>
            </a:r>
          </a:p>
        </p:txBody>
      </p:sp>
      <p:sp>
        <p:nvSpPr>
          <p:cNvPr id="6" name="Rectangle 10"/>
          <p:cNvSpPr>
            <a:spLocks noChangeArrowheads="1"/>
          </p:cNvSpPr>
          <p:nvPr/>
        </p:nvSpPr>
        <p:spPr bwMode="auto">
          <a:xfrm>
            <a:off x="4757738" y="1873250"/>
            <a:ext cx="3325812"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a:solidFill>
                  <a:srgbClr val="000000"/>
                </a:solidFill>
                <a:latin typeface="Calibri" pitchFamily="34" charset="0"/>
                <a:cs typeface="Times New Roman" pitchFamily="18" charset="0"/>
              </a:rPr>
              <a:t>Consumption function</a:t>
            </a:r>
          </a:p>
          <a:p>
            <a:endParaRPr lang="en-US" sz="2200">
              <a:solidFill>
                <a:srgbClr val="000000"/>
              </a:solidFill>
              <a:latin typeface="Calibri" pitchFamily="34" charset="0"/>
              <a:cs typeface="Times New Roman" pitchFamily="18" charset="0"/>
            </a:endParaRPr>
          </a:p>
          <a:p>
            <a:r>
              <a:rPr lang="en-US">
                <a:solidFill>
                  <a:srgbClr val="000000"/>
                </a:solidFill>
                <a:latin typeface="Calibri" pitchFamily="34" charset="0"/>
                <a:cs typeface="Times New Roman" pitchFamily="18" charset="0"/>
              </a:rPr>
              <a:t>Planned investment function</a:t>
            </a:r>
          </a:p>
          <a:p>
            <a:endParaRPr lang="en-US" sz="2200">
              <a:solidFill>
                <a:srgbClr val="000000"/>
              </a:solidFill>
              <a:latin typeface="Calibri" pitchFamily="34" charset="0"/>
              <a:cs typeface="Times New Roman" pitchFamily="18" charset="0"/>
            </a:endParaRPr>
          </a:p>
          <a:p>
            <a:r>
              <a:rPr lang="en-US">
                <a:solidFill>
                  <a:srgbClr val="000000"/>
                </a:solidFill>
                <a:latin typeface="Calibri" pitchFamily="34" charset="0"/>
                <a:cs typeface="Times New Roman" pitchFamily="18" charset="0"/>
              </a:rPr>
              <a:t>Government spending function</a:t>
            </a:r>
          </a:p>
          <a:p>
            <a:endParaRPr lang="en-US" sz="2200">
              <a:solidFill>
                <a:srgbClr val="000000"/>
              </a:solidFill>
              <a:latin typeface="Calibri" pitchFamily="34" charset="0"/>
              <a:cs typeface="Times New Roman" pitchFamily="18" charset="0"/>
            </a:endParaRPr>
          </a:p>
          <a:p>
            <a:r>
              <a:rPr lang="en-US">
                <a:solidFill>
                  <a:srgbClr val="000000"/>
                </a:solidFill>
                <a:latin typeface="Calibri" pitchFamily="34" charset="0"/>
                <a:cs typeface="Times New Roman" pitchFamily="18" charset="0"/>
              </a:rPr>
              <a:t>Net export function</a:t>
            </a:r>
          </a:p>
          <a:p>
            <a:endParaRPr lang="en-US" sz="2200">
              <a:solidFill>
                <a:srgbClr val="000000"/>
              </a:solidFill>
              <a:latin typeface="Calibri" pitchFamily="34" charset="0"/>
              <a:cs typeface="Times New Roman" pitchFamily="18" charset="0"/>
            </a:endParaRPr>
          </a:p>
          <a:p>
            <a:r>
              <a:rPr lang="en-US">
                <a:solidFill>
                  <a:srgbClr val="000000"/>
                </a:solidFill>
                <a:latin typeface="Calibri" pitchFamily="34" charset="0"/>
                <a:cs typeface="Times New Roman" pitchFamily="18" charset="0"/>
              </a:rPr>
              <a:t>Equilibrium condition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500"/>
                                        <p:tgtEl>
                                          <p:spTgt spid="6">
                                            <p:txEl>
                                              <p:pRg st="2" end="2"/>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500"/>
                                        <p:tgtEl>
                                          <p:spTgt spid="5">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left)">
                                      <p:cBhvr>
                                        <p:cTn id="31" dur="500"/>
                                        <p:tgtEl>
                                          <p:spTgt spid="5">
                                            <p:txEl>
                                              <p:pRg st="6" end="6"/>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wipe(left)">
                                      <p:cBhvr>
                                        <p:cTn id="35" dur="500"/>
                                        <p:tgtEl>
                                          <p:spTgt spid="6">
                                            <p:txEl>
                                              <p:pRg st="6" end="6"/>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wipe(left)">
                                      <p:cBhvr>
                                        <p:cTn id="39" dur="500"/>
                                        <p:tgtEl>
                                          <p:spTgt spid="5">
                                            <p:txEl>
                                              <p:pRg st="8" end="8"/>
                                            </p:txEl>
                                          </p:spTgt>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wipe(left)">
                                      <p:cBhvr>
                                        <p:cTn id="4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Solving the Model</a:t>
            </a:r>
            <a:endParaRPr lang="en-US" dirty="0"/>
          </a:p>
        </p:txBody>
      </p:sp>
      <p:sp>
        <p:nvSpPr>
          <p:cNvPr id="3" name="Text Placeholder 2"/>
          <p:cNvSpPr>
            <a:spLocks noGrp="1"/>
          </p:cNvSpPr>
          <p:nvPr>
            <p:ph type="body" sz="quarter" idx="11"/>
          </p:nvPr>
        </p:nvSpPr>
        <p:spPr>
          <a:xfrm>
            <a:off x="152400" y="838200"/>
            <a:ext cx="8839200" cy="2209800"/>
          </a:xfrm>
        </p:spPr>
        <p:txBody>
          <a:bodyPr rtlCol="0">
            <a:normAutofit lnSpcReduction="10000"/>
          </a:bodyPr>
          <a:lstStyle/>
          <a:p>
            <a:pPr eaLnBrk="1" fontAlgn="auto" hangingPunct="1">
              <a:spcAft>
                <a:spcPts val="1200"/>
              </a:spcAft>
              <a:buFont typeface="Arial" panose="020B0604020202020204" pitchFamily="34" charset="0"/>
              <a:buChar char="•"/>
              <a:defRPr/>
            </a:pPr>
            <a:r>
              <a:rPr lang="en-US" dirty="0"/>
              <a:t>The first four equations can be used to form the aggregate expenditure function—the right hand side of the fifth equation.</a:t>
            </a:r>
          </a:p>
          <a:p>
            <a:pPr eaLnBrk="1" fontAlgn="auto" hangingPunct="1">
              <a:spcAft>
                <a:spcPts val="1200"/>
              </a:spcAft>
              <a:buFont typeface="Arial" panose="020B0604020202020204" pitchFamily="34" charset="0"/>
              <a:buChar char="•"/>
              <a:defRPr/>
            </a:pPr>
            <a:r>
              <a:rPr lang="en-US" dirty="0"/>
              <a:t>The fifth equation is the essential “equilibrium condition”, representing the effect of the </a:t>
            </a:r>
            <a:r>
              <a:rPr lang="en-US" dirty="0" smtClean="0"/>
              <a:t>45°-line</a:t>
            </a:r>
            <a:r>
              <a:rPr lang="en-US" dirty="0"/>
              <a:t>.</a:t>
            </a:r>
          </a:p>
          <a:p>
            <a:pPr eaLnBrk="1" fontAlgn="auto" hangingPunct="1">
              <a:spcAft>
                <a:spcPts val="1200"/>
              </a:spcAft>
              <a:buFont typeface="Arial" panose="020B0604020202020204" pitchFamily="34" charset="0"/>
              <a:buChar char="•"/>
              <a:defRPr/>
            </a:pPr>
            <a:r>
              <a:rPr lang="en-US" dirty="0"/>
              <a:t>Substituting the first four equations into the fifth gives</a:t>
            </a:r>
            <a:r>
              <a:rPr lang="en-US" dirty="0" smtClean="0"/>
              <a:t>:</a:t>
            </a:r>
            <a:endParaRPr lang="en-US" dirty="0"/>
          </a:p>
        </p:txBody>
      </p:sp>
      <p:sp>
        <p:nvSpPr>
          <p:cNvPr id="5" name="Rectangle 16"/>
          <p:cNvSpPr>
            <a:spLocks noChangeArrowheads="1"/>
          </p:cNvSpPr>
          <p:nvPr/>
        </p:nvSpPr>
        <p:spPr bwMode="auto">
          <a:xfrm>
            <a:off x="2335213" y="3014663"/>
            <a:ext cx="4473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spcBef>
                <a:spcPct val="10000"/>
              </a:spcBef>
              <a:spcAft>
                <a:spcPct val="10000"/>
              </a:spcAft>
            </a:pPr>
            <a:r>
              <a:rPr lang="es-ES" sz="2000" i="1">
                <a:solidFill>
                  <a:srgbClr val="000000"/>
                </a:solidFill>
                <a:latin typeface="Times New Roman" pitchFamily="18" charset="0"/>
                <a:cs typeface="Times New Roman" pitchFamily="18" charset="0"/>
              </a:rPr>
              <a:t>Y</a:t>
            </a:r>
            <a:r>
              <a:rPr lang="es-ES" sz="2000">
                <a:solidFill>
                  <a:srgbClr val="000000"/>
                </a:solidFill>
                <a:latin typeface="Times New Roman" pitchFamily="18" charset="0"/>
                <a:cs typeface="Times New Roman" pitchFamily="18" charset="0"/>
              </a:rPr>
              <a:t> = 1,000 + 0.65</a:t>
            </a:r>
            <a:r>
              <a:rPr lang="es-ES" sz="2000" i="1">
                <a:solidFill>
                  <a:srgbClr val="000000"/>
                </a:solidFill>
                <a:latin typeface="Times New Roman" pitchFamily="18" charset="0"/>
                <a:cs typeface="Times New Roman" pitchFamily="18" charset="0"/>
              </a:rPr>
              <a:t>Y</a:t>
            </a:r>
            <a:r>
              <a:rPr lang="es-ES" sz="2000">
                <a:solidFill>
                  <a:srgbClr val="000000"/>
                </a:solidFill>
                <a:latin typeface="Times New Roman" pitchFamily="18" charset="0"/>
                <a:cs typeface="Times New Roman" pitchFamily="18" charset="0"/>
              </a:rPr>
              <a:t> + 1,500 + 1,500 − 500</a:t>
            </a:r>
            <a:endParaRPr lang="en-US" sz="2000" i="1">
              <a:solidFill>
                <a:srgbClr val="000000"/>
              </a:solidFill>
              <a:latin typeface="Times New Roman" pitchFamily="18" charset="0"/>
              <a:cs typeface="Times New Roman" pitchFamily="18" charset="0"/>
            </a:endParaRPr>
          </a:p>
        </p:txBody>
      </p:sp>
      <p:sp>
        <p:nvSpPr>
          <p:cNvPr id="4" name="Text Placeholder 2"/>
          <p:cNvSpPr txBox="1">
            <a:spLocks/>
          </p:cNvSpPr>
          <p:nvPr/>
        </p:nvSpPr>
        <p:spPr bwMode="auto">
          <a:xfrm>
            <a:off x="152400" y="34290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600"/>
              </a:spcBef>
              <a:spcAft>
                <a:spcPts val="1200"/>
              </a:spcAft>
            </a:pPr>
            <a:r>
              <a:rPr lang="en-US" sz="2200">
                <a:solidFill>
                  <a:srgbClr val="000000"/>
                </a:solidFill>
                <a:latin typeface="Calibri" pitchFamily="34" charset="0"/>
              </a:rPr>
              <a:t>Subtracting 0.65</a:t>
            </a:r>
            <a:r>
              <a:rPr lang="en-US" sz="2200" i="1">
                <a:solidFill>
                  <a:srgbClr val="000000"/>
                </a:solidFill>
                <a:latin typeface="Calibri" pitchFamily="34" charset="0"/>
              </a:rPr>
              <a:t>Y</a:t>
            </a:r>
            <a:r>
              <a:rPr lang="en-US" sz="2200">
                <a:solidFill>
                  <a:srgbClr val="000000"/>
                </a:solidFill>
                <a:latin typeface="Calibri" pitchFamily="34" charset="0"/>
              </a:rPr>
              <a:t> from both sides gives:</a:t>
            </a:r>
          </a:p>
        </p:txBody>
      </p:sp>
      <p:sp>
        <p:nvSpPr>
          <p:cNvPr id="6" name="Rectangle 16"/>
          <p:cNvSpPr>
            <a:spLocks noChangeArrowheads="1"/>
          </p:cNvSpPr>
          <p:nvPr/>
        </p:nvSpPr>
        <p:spPr bwMode="auto">
          <a:xfrm>
            <a:off x="1423988" y="3886200"/>
            <a:ext cx="446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spcBef>
                <a:spcPct val="10000"/>
              </a:spcBef>
              <a:spcAft>
                <a:spcPct val="10000"/>
              </a:spcAft>
            </a:pPr>
            <a:r>
              <a:rPr lang="es-ES" sz="2000" i="1">
                <a:solidFill>
                  <a:srgbClr val="000000"/>
                </a:solidFill>
                <a:latin typeface="Times New Roman" pitchFamily="18" charset="0"/>
                <a:cs typeface="Times New Roman" pitchFamily="18" charset="0"/>
              </a:rPr>
              <a:t>Y</a:t>
            </a:r>
            <a:r>
              <a:rPr lang="es-ES" sz="2000">
                <a:solidFill>
                  <a:srgbClr val="000000"/>
                </a:solidFill>
                <a:latin typeface="Times New Roman" pitchFamily="18" charset="0"/>
                <a:cs typeface="Times New Roman" pitchFamily="18" charset="0"/>
              </a:rPr>
              <a:t> − 0.65</a:t>
            </a:r>
            <a:r>
              <a:rPr lang="es-ES" sz="2000" i="1">
                <a:solidFill>
                  <a:srgbClr val="000000"/>
                </a:solidFill>
                <a:latin typeface="Times New Roman" pitchFamily="18" charset="0"/>
                <a:cs typeface="Times New Roman" pitchFamily="18" charset="0"/>
              </a:rPr>
              <a:t>Y</a:t>
            </a:r>
            <a:r>
              <a:rPr lang="es-ES" sz="2000">
                <a:solidFill>
                  <a:srgbClr val="000000"/>
                </a:solidFill>
                <a:latin typeface="Times New Roman" pitchFamily="18" charset="0"/>
                <a:cs typeface="Times New Roman" pitchFamily="18" charset="0"/>
              </a:rPr>
              <a:t> = 1,000 + 1,500 + 1,500 − 500</a:t>
            </a:r>
            <a:endParaRPr lang="en-US" sz="2000" i="1">
              <a:solidFill>
                <a:srgbClr val="000000"/>
              </a:solidFill>
              <a:latin typeface="Times New Roman" pitchFamily="18" charset="0"/>
              <a:cs typeface="Times New Roman" pitchFamily="18" charset="0"/>
            </a:endParaRPr>
          </a:p>
        </p:txBody>
      </p:sp>
      <p:sp>
        <p:nvSpPr>
          <p:cNvPr id="7" name="Text Placeholder 2"/>
          <p:cNvSpPr txBox="1">
            <a:spLocks/>
          </p:cNvSpPr>
          <p:nvPr/>
        </p:nvSpPr>
        <p:spPr bwMode="auto">
          <a:xfrm>
            <a:off x="152400" y="42672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600"/>
              </a:spcBef>
              <a:spcAft>
                <a:spcPts val="1200"/>
              </a:spcAft>
            </a:pPr>
            <a:r>
              <a:rPr lang="en-US" sz="2200">
                <a:solidFill>
                  <a:srgbClr val="000000"/>
                </a:solidFill>
                <a:latin typeface="Calibri" pitchFamily="34" charset="0"/>
              </a:rPr>
              <a:t>Which simplifies to:</a:t>
            </a:r>
          </a:p>
        </p:txBody>
      </p:sp>
      <p:sp>
        <p:nvSpPr>
          <p:cNvPr id="8" name="Rectangle 16"/>
          <p:cNvSpPr>
            <a:spLocks noChangeArrowheads="1"/>
          </p:cNvSpPr>
          <p:nvPr/>
        </p:nvSpPr>
        <p:spPr bwMode="auto">
          <a:xfrm>
            <a:off x="1811338" y="47244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spcBef>
                <a:spcPct val="10000"/>
              </a:spcBef>
              <a:spcAft>
                <a:spcPct val="10000"/>
              </a:spcAft>
            </a:pPr>
            <a:r>
              <a:rPr lang="es-ES" sz="2000">
                <a:solidFill>
                  <a:srgbClr val="000000"/>
                </a:solidFill>
                <a:latin typeface="Times New Roman" pitchFamily="18" charset="0"/>
                <a:cs typeface="Times New Roman" pitchFamily="18" charset="0"/>
              </a:rPr>
              <a:t>0.35</a:t>
            </a:r>
            <a:r>
              <a:rPr lang="es-ES" sz="2000" i="1">
                <a:solidFill>
                  <a:srgbClr val="000000"/>
                </a:solidFill>
                <a:latin typeface="Times New Roman" pitchFamily="18" charset="0"/>
                <a:cs typeface="Times New Roman" pitchFamily="18" charset="0"/>
              </a:rPr>
              <a:t>Y</a:t>
            </a:r>
            <a:r>
              <a:rPr lang="es-ES" sz="2000">
                <a:solidFill>
                  <a:srgbClr val="000000"/>
                </a:solidFill>
                <a:latin typeface="Times New Roman" pitchFamily="18" charset="0"/>
                <a:cs typeface="Times New Roman" pitchFamily="18" charset="0"/>
              </a:rPr>
              <a:t> = 3,500</a:t>
            </a:r>
            <a:endParaRPr lang="en-US" sz="2000">
              <a:solidFill>
                <a:srgbClr val="000000"/>
              </a:solidFill>
              <a:latin typeface="Times New Roman" pitchFamily="18" charset="0"/>
              <a:cs typeface="Times New Roman" pitchFamily="18" charset="0"/>
            </a:endParaRPr>
          </a:p>
        </p:txBody>
      </p:sp>
      <p:graphicFrame>
        <p:nvGraphicFramePr>
          <p:cNvPr id="9" name="Object 8"/>
          <p:cNvGraphicFramePr>
            <a:graphicFrameLocks noChangeAspect="1"/>
          </p:cNvGraphicFramePr>
          <p:nvPr/>
        </p:nvGraphicFramePr>
        <p:xfrm>
          <a:off x="2308225" y="5181600"/>
          <a:ext cx="1946275" cy="636588"/>
        </p:xfrm>
        <a:graphic>
          <a:graphicData uri="http://schemas.openxmlformats.org/presentationml/2006/ole">
            <mc:AlternateContent xmlns:mc="http://schemas.openxmlformats.org/markup-compatibility/2006">
              <mc:Choice xmlns:v="urn:schemas-microsoft-com:vml" Requires="v">
                <p:oleObj spid="_x0000_s73784" name="Equation" r:id="rId3" imgW="1205977" imgH="393529" progId="Equation.3">
                  <p:embed/>
                </p:oleObj>
              </mc:Choice>
              <mc:Fallback>
                <p:oleObj name="Equation" r:id="rId3" imgW="1205977" imgH="393529"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225" y="5181600"/>
                        <a:ext cx="19462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nodeType="afterGroup">
                            <p:stCondLst>
                              <p:cond delay="1000"/>
                            </p:stCondLst>
                            <p:childTnLst>
                              <p:par>
                                <p:cTn id="30" presetID="22" presetClass="entr" presetSubtype="8" fill="hold"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par>
                          <p:cTn id="33" fill="hold" nodeType="afterGroup">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nodeType="afterGroup">
                            <p:stCondLst>
                              <p:cond delay="2000"/>
                            </p:stCondLst>
                            <p:childTnLst>
                              <p:par>
                                <p:cTn id="38" presetID="22" presetClass="entr" presetSubtype="8"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General </a:t>
            </a:r>
            <a:r>
              <a:rPr lang="en-US" dirty="0"/>
              <a:t>A</a:t>
            </a:r>
            <a:r>
              <a:rPr lang="en-US" dirty="0" smtClean="0"/>
              <a:t>ggregate </a:t>
            </a:r>
            <a:r>
              <a:rPr lang="en-US" dirty="0"/>
              <a:t>E</a:t>
            </a:r>
            <a:r>
              <a:rPr lang="en-US" dirty="0" smtClean="0"/>
              <a:t>xpenditure </a:t>
            </a:r>
            <a:r>
              <a:rPr lang="en-US" dirty="0"/>
              <a:t>E</a:t>
            </a:r>
            <a:r>
              <a:rPr lang="en-US" dirty="0" smtClean="0"/>
              <a:t>quations</a:t>
            </a:r>
            <a:endParaRPr lang="en-US" dirty="0"/>
          </a:p>
        </p:txBody>
      </p:sp>
      <p:sp>
        <p:nvSpPr>
          <p:cNvPr id="11" name="TextBox 10"/>
          <p:cNvSpPr txBox="1">
            <a:spLocks noChangeArrowheads="1"/>
          </p:cNvSpPr>
          <p:nvPr/>
        </p:nvSpPr>
        <p:spPr bwMode="auto">
          <a:xfrm>
            <a:off x="414338" y="812800"/>
            <a:ext cx="83867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a:solidFill>
                  <a:srgbClr val="000000"/>
                </a:solidFill>
              </a:rPr>
              <a:t>More generally, we could allow the parameters of the model to be represented by letters.</a:t>
            </a:r>
          </a:p>
        </p:txBody>
      </p:sp>
      <p:graphicFrame>
        <p:nvGraphicFramePr>
          <p:cNvPr id="5" name="Object 195"/>
          <p:cNvGraphicFramePr>
            <a:graphicFrameLocks noChangeAspect="1"/>
          </p:cNvGraphicFramePr>
          <p:nvPr/>
        </p:nvGraphicFramePr>
        <p:xfrm>
          <a:off x="1087438" y="1535113"/>
          <a:ext cx="1987550" cy="388937"/>
        </p:xfrm>
        <a:graphic>
          <a:graphicData uri="http://schemas.openxmlformats.org/presentationml/2006/ole">
            <mc:AlternateContent xmlns:mc="http://schemas.openxmlformats.org/markup-compatibility/2006">
              <mc:Choice xmlns:v="urn:schemas-microsoft-com:vml" Requires="v">
                <p:oleObj spid="_x0000_s74993" name="Equation" r:id="rId3" imgW="1231366" imgH="241195" progId="Equation.3">
                  <p:embed/>
                </p:oleObj>
              </mc:Choice>
              <mc:Fallback>
                <p:oleObj name="Equation" r:id="rId3" imgW="1231366" imgH="241195" progId="Equation.3">
                  <p:embed/>
                  <p:pic>
                    <p:nvPicPr>
                      <p:cNvPr id="0" name="Object 1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438" y="1535113"/>
                        <a:ext cx="19875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196"/>
          <p:cNvGraphicFramePr>
            <a:graphicFrameLocks noChangeAspect="1"/>
          </p:cNvGraphicFramePr>
          <p:nvPr/>
        </p:nvGraphicFramePr>
        <p:xfrm>
          <a:off x="1087438" y="2141538"/>
          <a:ext cx="839787" cy="347662"/>
        </p:xfrm>
        <a:graphic>
          <a:graphicData uri="http://schemas.openxmlformats.org/presentationml/2006/ole">
            <mc:AlternateContent xmlns:mc="http://schemas.openxmlformats.org/markup-compatibility/2006">
              <mc:Choice xmlns:v="urn:schemas-microsoft-com:vml" Requires="v">
                <p:oleObj spid="_x0000_s74994" name="Equation" r:id="rId5" imgW="520474" imgH="215806" progId="Equation.3">
                  <p:embed/>
                </p:oleObj>
              </mc:Choice>
              <mc:Fallback>
                <p:oleObj name="Equation" r:id="rId5" imgW="520474" imgH="215806" progId="Equation.3">
                  <p:embed/>
                  <p:pic>
                    <p:nvPicPr>
                      <p:cNvPr id="0" name="Object 1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7438" y="2141538"/>
                        <a:ext cx="839787"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197"/>
          <p:cNvGraphicFramePr>
            <a:graphicFrameLocks noChangeAspect="1"/>
          </p:cNvGraphicFramePr>
          <p:nvPr/>
        </p:nvGraphicFramePr>
        <p:xfrm>
          <a:off x="1087438" y="2743200"/>
          <a:ext cx="942975" cy="347663"/>
        </p:xfrm>
        <a:graphic>
          <a:graphicData uri="http://schemas.openxmlformats.org/presentationml/2006/ole">
            <mc:AlternateContent xmlns:mc="http://schemas.openxmlformats.org/markup-compatibility/2006">
              <mc:Choice xmlns:v="urn:schemas-microsoft-com:vml" Requires="v">
                <p:oleObj spid="_x0000_s74995" name="Equation" r:id="rId7" imgW="583693" imgH="215713" progId="Equation.3">
                  <p:embed/>
                </p:oleObj>
              </mc:Choice>
              <mc:Fallback>
                <p:oleObj name="Equation" r:id="rId7" imgW="583693" imgH="215713" progId="Equation.3">
                  <p:embed/>
                  <p:pic>
                    <p:nvPicPr>
                      <p:cNvPr id="0" name="Object 19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7438" y="2743200"/>
                        <a:ext cx="9429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198"/>
          <p:cNvGraphicFramePr>
            <a:graphicFrameLocks noChangeAspect="1"/>
          </p:cNvGraphicFramePr>
          <p:nvPr/>
        </p:nvGraphicFramePr>
        <p:xfrm>
          <a:off x="1087438" y="3355975"/>
          <a:ext cx="1333500" cy="347663"/>
        </p:xfrm>
        <a:graphic>
          <a:graphicData uri="http://schemas.openxmlformats.org/presentationml/2006/ole">
            <mc:AlternateContent xmlns:mc="http://schemas.openxmlformats.org/markup-compatibility/2006">
              <mc:Choice xmlns:v="urn:schemas-microsoft-com:vml" Requires="v">
                <p:oleObj spid="_x0000_s74996" name="Equation" r:id="rId9" imgW="825142" imgH="215806" progId="Equation.3">
                  <p:embed/>
                </p:oleObj>
              </mc:Choice>
              <mc:Fallback>
                <p:oleObj name="Equation" r:id="rId9" imgW="825142" imgH="215806" progId="Equation.3">
                  <p:embed/>
                  <p:pic>
                    <p:nvPicPr>
                      <p:cNvPr id="0" name="Object 19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7438" y="3355975"/>
                        <a:ext cx="13335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199"/>
          <p:cNvGraphicFramePr>
            <a:graphicFrameLocks noChangeAspect="1"/>
          </p:cNvGraphicFramePr>
          <p:nvPr/>
        </p:nvGraphicFramePr>
        <p:xfrm>
          <a:off x="1087438" y="4024313"/>
          <a:ext cx="2238375" cy="285750"/>
        </p:xfrm>
        <a:graphic>
          <a:graphicData uri="http://schemas.openxmlformats.org/presentationml/2006/ole">
            <mc:AlternateContent xmlns:mc="http://schemas.openxmlformats.org/markup-compatibility/2006">
              <mc:Choice xmlns:v="urn:schemas-microsoft-com:vml" Requires="v">
                <p:oleObj spid="_x0000_s74997" name="Equation" r:id="rId11" imgW="1383699" imgH="177723" progId="Equation.3">
                  <p:embed/>
                </p:oleObj>
              </mc:Choice>
              <mc:Fallback>
                <p:oleObj name="Equation" r:id="rId11" imgW="1383699" imgH="177723" progId="Equation.3">
                  <p:embed/>
                  <p:pic>
                    <p:nvPicPr>
                      <p:cNvPr id="0" name="Object 19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7438" y="4024313"/>
                        <a:ext cx="22383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10"/>
          <p:cNvSpPr>
            <a:spLocks noChangeArrowheads="1"/>
          </p:cNvSpPr>
          <p:nvPr/>
        </p:nvSpPr>
        <p:spPr bwMode="auto">
          <a:xfrm>
            <a:off x="4757738" y="1549400"/>
            <a:ext cx="3325812"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a:solidFill>
                  <a:srgbClr val="000000"/>
                </a:solidFill>
                <a:latin typeface="Calibri" pitchFamily="34" charset="0"/>
                <a:cs typeface="Times New Roman" pitchFamily="18" charset="0"/>
              </a:rPr>
              <a:t>Consumption function</a:t>
            </a:r>
          </a:p>
          <a:p>
            <a:endParaRPr lang="en-US" sz="2200">
              <a:solidFill>
                <a:srgbClr val="000000"/>
              </a:solidFill>
              <a:latin typeface="Calibri" pitchFamily="34" charset="0"/>
              <a:cs typeface="Times New Roman" pitchFamily="18" charset="0"/>
            </a:endParaRPr>
          </a:p>
          <a:p>
            <a:r>
              <a:rPr lang="en-US">
                <a:solidFill>
                  <a:srgbClr val="000000"/>
                </a:solidFill>
                <a:latin typeface="Calibri" pitchFamily="34" charset="0"/>
                <a:cs typeface="Times New Roman" pitchFamily="18" charset="0"/>
              </a:rPr>
              <a:t>Planned investment function</a:t>
            </a:r>
          </a:p>
          <a:p>
            <a:endParaRPr lang="en-US" sz="2200">
              <a:solidFill>
                <a:srgbClr val="000000"/>
              </a:solidFill>
              <a:latin typeface="Calibri" pitchFamily="34" charset="0"/>
              <a:cs typeface="Times New Roman" pitchFamily="18" charset="0"/>
            </a:endParaRPr>
          </a:p>
          <a:p>
            <a:r>
              <a:rPr lang="en-US">
                <a:solidFill>
                  <a:srgbClr val="000000"/>
                </a:solidFill>
                <a:latin typeface="Calibri" pitchFamily="34" charset="0"/>
                <a:cs typeface="Times New Roman" pitchFamily="18" charset="0"/>
              </a:rPr>
              <a:t>Government spending function</a:t>
            </a:r>
          </a:p>
          <a:p>
            <a:endParaRPr lang="en-US" sz="2200">
              <a:solidFill>
                <a:srgbClr val="000000"/>
              </a:solidFill>
              <a:latin typeface="Calibri" pitchFamily="34" charset="0"/>
              <a:cs typeface="Times New Roman" pitchFamily="18" charset="0"/>
            </a:endParaRPr>
          </a:p>
          <a:p>
            <a:r>
              <a:rPr lang="en-US">
                <a:solidFill>
                  <a:srgbClr val="000000"/>
                </a:solidFill>
                <a:latin typeface="Calibri" pitchFamily="34" charset="0"/>
                <a:cs typeface="Times New Roman" pitchFamily="18" charset="0"/>
              </a:rPr>
              <a:t>Net export function</a:t>
            </a:r>
          </a:p>
          <a:p>
            <a:endParaRPr lang="en-US" sz="2200">
              <a:solidFill>
                <a:srgbClr val="000000"/>
              </a:solidFill>
              <a:latin typeface="Calibri" pitchFamily="34" charset="0"/>
              <a:cs typeface="Times New Roman" pitchFamily="18" charset="0"/>
            </a:endParaRPr>
          </a:p>
          <a:p>
            <a:r>
              <a:rPr lang="en-US">
                <a:solidFill>
                  <a:srgbClr val="000000"/>
                </a:solidFill>
                <a:latin typeface="Calibri" pitchFamily="34" charset="0"/>
                <a:cs typeface="Times New Roman" pitchFamily="18" charset="0"/>
              </a:rPr>
              <a:t>Equilibrium condition</a:t>
            </a:r>
          </a:p>
        </p:txBody>
      </p:sp>
      <p:sp>
        <p:nvSpPr>
          <p:cNvPr id="4" name="TextBox 3"/>
          <p:cNvSpPr txBox="1">
            <a:spLocks noChangeArrowheads="1"/>
          </p:cNvSpPr>
          <p:nvPr/>
        </p:nvSpPr>
        <p:spPr bwMode="auto">
          <a:xfrm>
            <a:off x="414338" y="4860925"/>
            <a:ext cx="82438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200"/>
              </a:spcAft>
            </a:pPr>
            <a:endParaRPr lang="tr-TR" sz="2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ipe(left)">
                                      <p:cBhvr>
                                        <p:cTn id="23" dur="500"/>
                                        <p:tgtEl>
                                          <p:spTgt spid="10">
                                            <p:txEl>
                                              <p:pRg st="2" end="2"/>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wipe(left)">
                                      <p:cBhvr>
                                        <p:cTn id="31" dur="500"/>
                                        <p:tgtEl>
                                          <p:spTgt spid="10">
                                            <p:txEl>
                                              <p:pRg st="4" end="4"/>
                                            </p:txEl>
                                          </p:spTgt>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animEffect transition="in" filter="wipe(left)">
                                      <p:cBhvr>
                                        <p:cTn id="39" dur="500"/>
                                        <p:tgtEl>
                                          <p:spTgt spid="10">
                                            <p:txEl>
                                              <p:pRg st="6" end="6"/>
                                            </p:txEl>
                                          </p:spTgt>
                                        </p:tgtEl>
                                      </p:cBhvr>
                                    </p:animEffect>
                                  </p:childTnLst>
                                </p:cTn>
                              </p:par>
                            </p:childTnLst>
                          </p:cTn>
                        </p:par>
                        <p:par>
                          <p:cTn id="40" fill="hold" nodeType="afterGroup">
                            <p:stCondLst>
                              <p:cond delay="4500"/>
                            </p:stCondLst>
                            <p:childTnLst>
                              <p:par>
                                <p:cTn id="41" presetID="22" presetClass="entr" presetSubtype="8"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Effect transition="in" filter="wipe(left)">
                                      <p:cBhvr>
                                        <p:cTn id="47" dur="500"/>
                                        <p:tgtEl>
                                          <p:spTgt spid="10">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nodePh="1">
                                  <p:stCondLst>
                                    <p:cond delay="0"/>
                                  </p:stCondLst>
                                  <p:endCondLst>
                                    <p:cond evt="begin" delay="0">
                                      <p:tn val="50"/>
                                    </p:cond>
                                  </p:end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wipe(left)">
                                      <p:cBhvr>
                                        <p:cTn id="5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build="p"/>
      <p:bldP spid="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2800" dirty="0" smtClean="0"/>
              <a:t>Solving the General </a:t>
            </a:r>
            <a:r>
              <a:rPr lang="en-US" sz="2800" dirty="0"/>
              <a:t>A</a:t>
            </a:r>
            <a:r>
              <a:rPr lang="en-US" sz="2800" dirty="0" smtClean="0"/>
              <a:t>ggregate </a:t>
            </a:r>
            <a:r>
              <a:rPr lang="en-US" sz="2800" dirty="0"/>
              <a:t>E</a:t>
            </a:r>
            <a:r>
              <a:rPr lang="en-US" sz="2800" dirty="0" smtClean="0"/>
              <a:t>xpenditure </a:t>
            </a:r>
            <a:r>
              <a:rPr lang="en-US" sz="2800" dirty="0"/>
              <a:t>E</a:t>
            </a:r>
            <a:r>
              <a:rPr lang="en-US" sz="2800" dirty="0" smtClean="0"/>
              <a:t>quations</a:t>
            </a:r>
            <a:endParaRPr lang="en-US" sz="2800" dirty="0"/>
          </a:p>
        </p:txBody>
      </p:sp>
      <p:sp>
        <p:nvSpPr>
          <p:cNvPr id="4" name="TextBox 3"/>
          <p:cNvSpPr txBox="1">
            <a:spLocks noChangeArrowheads="1"/>
          </p:cNvSpPr>
          <p:nvPr/>
        </p:nvSpPr>
        <p:spPr bwMode="auto">
          <a:xfrm>
            <a:off x="269875" y="749300"/>
            <a:ext cx="82391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a:solidFill>
                  <a:srgbClr val="000000"/>
                </a:solidFill>
              </a:rPr>
              <a:t>Solving now for equilibrium, we get</a:t>
            </a:r>
          </a:p>
        </p:txBody>
      </p:sp>
      <p:graphicFrame>
        <p:nvGraphicFramePr>
          <p:cNvPr id="5" name="Object 45"/>
          <p:cNvGraphicFramePr>
            <a:graphicFrameLocks noChangeAspect="1"/>
          </p:cNvGraphicFramePr>
          <p:nvPr/>
        </p:nvGraphicFramePr>
        <p:xfrm>
          <a:off x="2860675" y="1174750"/>
          <a:ext cx="3284538" cy="390525"/>
        </p:xfrm>
        <a:graphic>
          <a:graphicData uri="http://schemas.openxmlformats.org/presentationml/2006/ole">
            <mc:AlternateContent xmlns:mc="http://schemas.openxmlformats.org/markup-compatibility/2006">
              <mc:Choice xmlns:v="urn:schemas-microsoft-com:vml" Requires="v">
                <p:oleObj spid="_x0000_s75970" name="Equation" r:id="rId3" imgW="1892300" imgH="241300" progId="Equation.3">
                  <p:embed/>
                </p:oleObj>
              </mc:Choice>
              <mc:Fallback>
                <p:oleObj name="Equation" r:id="rId3" imgW="1892300" imgH="241300" progId="Equation.3">
                  <p:embed/>
                  <p:pic>
                    <p:nvPicPr>
                      <p:cNvPr id="0" name="Object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0675" y="1174750"/>
                        <a:ext cx="32845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46"/>
          <p:cNvGraphicFramePr>
            <a:graphicFrameLocks noChangeAspect="1"/>
          </p:cNvGraphicFramePr>
          <p:nvPr/>
        </p:nvGraphicFramePr>
        <p:xfrm>
          <a:off x="1698625" y="1752600"/>
          <a:ext cx="3284538" cy="390525"/>
        </p:xfrm>
        <a:graphic>
          <a:graphicData uri="http://schemas.openxmlformats.org/presentationml/2006/ole">
            <mc:AlternateContent xmlns:mc="http://schemas.openxmlformats.org/markup-compatibility/2006">
              <mc:Choice xmlns:v="urn:schemas-microsoft-com:vml" Requires="v">
                <p:oleObj spid="_x0000_s75971" name="Equation" r:id="rId5" imgW="1892300" imgH="241300" progId="Equation.3">
                  <p:embed/>
                </p:oleObj>
              </mc:Choice>
              <mc:Fallback>
                <p:oleObj name="Equation" r:id="rId5" imgW="1892300" imgH="241300" progId="Equation.3">
                  <p:embed/>
                  <p:pic>
                    <p:nvPicPr>
                      <p:cNvPr id="0" name="Object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8625" y="1752600"/>
                        <a:ext cx="32845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47"/>
          <p:cNvGraphicFramePr>
            <a:graphicFrameLocks noChangeAspect="1"/>
          </p:cNvGraphicFramePr>
          <p:nvPr/>
        </p:nvGraphicFramePr>
        <p:xfrm>
          <a:off x="1755775" y="2362200"/>
          <a:ext cx="3195638" cy="390525"/>
        </p:xfrm>
        <a:graphic>
          <a:graphicData uri="http://schemas.openxmlformats.org/presentationml/2006/ole">
            <mc:AlternateContent xmlns:mc="http://schemas.openxmlformats.org/markup-compatibility/2006">
              <mc:Choice xmlns:v="urn:schemas-microsoft-com:vml" Requires="v">
                <p:oleObj spid="_x0000_s75972" name="Equation" r:id="rId7" imgW="1841500" imgH="241300" progId="Equation.3">
                  <p:embed/>
                </p:oleObj>
              </mc:Choice>
              <mc:Fallback>
                <p:oleObj name="Equation" r:id="rId7" imgW="1841500" imgH="241300" progId="Equation.3">
                  <p:embed/>
                  <p:pic>
                    <p:nvPicPr>
                      <p:cNvPr id="0" name="Object 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5775" y="2362200"/>
                        <a:ext cx="31956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48"/>
          <p:cNvGraphicFramePr>
            <a:graphicFrameLocks noChangeAspect="1"/>
          </p:cNvGraphicFramePr>
          <p:nvPr/>
        </p:nvGraphicFramePr>
        <p:xfrm>
          <a:off x="2825750" y="2971800"/>
          <a:ext cx="5378450" cy="677863"/>
        </p:xfrm>
        <a:graphic>
          <a:graphicData uri="http://schemas.openxmlformats.org/presentationml/2006/ole">
            <mc:AlternateContent xmlns:mc="http://schemas.openxmlformats.org/markup-compatibility/2006">
              <mc:Choice xmlns:v="urn:schemas-microsoft-com:vml" Requires="v">
                <p:oleObj spid="_x0000_s75973" name="Equation" r:id="rId9" imgW="3098800" imgH="419100" progId="Equation.3">
                  <p:embed/>
                </p:oleObj>
              </mc:Choice>
              <mc:Fallback>
                <p:oleObj name="Equation" r:id="rId9" imgW="3098800" imgH="419100" progId="Equation.3">
                  <p:embed/>
                  <p:pic>
                    <p:nvPicPr>
                      <p:cNvPr id="0" name="Object 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25750" y="2971800"/>
                        <a:ext cx="53784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a:spLocks noChangeArrowheads="1"/>
          </p:cNvSpPr>
          <p:nvPr/>
        </p:nvSpPr>
        <p:spPr bwMode="auto">
          <a:xfrm>
            <a:off x="457200" y="4343400"/>
            <a:ext cx="82391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a:solidFill>
                  <a:srgbClr val="000000"/>
                </a:solidFill>
              </a:rPr>
              <a:t>The last equation makes clear that:</a:t>
            </a:r>
          </a:p>
        </p:txBody>
      </p:sp>
      <p:sp>
        <p:nvSpPr>
          <p:cNvPr id="10" name="Rectangle 16"/>
          <p:cNvSpPr>
            <a:spLocks noChangeArrowheads="1"/>
          </p:cNvSpPr>
          <p:nvPr/>
        </p:nvSpPr>
        <p:spPr bwMode="auto">
          <a:xfrm>
            <a:off x="1500188" y="4883150"/>
            <a:ext cx="6143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spcBef>
                <a:spcPct val="10000"/>
              </a:spcBef>
              <a:spcAft>
                <a:spcPct val="10000"/>
              </a:spcAft>
            </a:pPr>
            <a:r>
              <a:rPr lang="es-ES" sz="2000">
                <a:solidFill>
                  <a:srgbClr val="000000"/>
                </a:solidFill>
                <a:latin typeface="Times New Roman" pitchFamily="18" charset="0"/>
                <a:cs typeface="Times New Roman" pitchFamily="18" charset="0"/>
              </a:rPr>
              <a:t>Equilibrium GDP = Autonomous expenditure </a:t>
            </a:r>
            <a:r>
              <a:rPr lang="es-ES" sz="2000">
                <a:solidFill>
                  <a:srgbClr val="000000"/>
                </a:solidFill>
              </a:rPr>
              <a:t>×</a:t>
            </a:r>
            <a:r>
              <a:rPr lang="es-ES" sz="2000">
                <a:solidFill>
                  <a:srgbClr val="000000"/>
                </a:solidFill>
                <a:latin typeface="Times New Roman" pitchFamily="18" charset="0"/>
                <a:cs typeface="Times New Roman" pitchFamily="18" charset="0"/>
              </a:rPr>
              <a:t> Multiplier</a:t>
            </a:r>
            <a:endParaRPr lang="en-US" sz="200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left)">
                                      <p:cBhvr>
                                        <p:cTn id="29" dur="500"/>
                                        <p:tgtEl>
                                          <p:spTgt spid="9">
                                            <p:txEl>
                                              <p:pRg st="0" end="0"/>
                                            </p:txEl>
                                          </p:spTgt>
                                        </p:tgtEl>
                                      </p:cBhvr>
                                    </p:animEffect>
                                  </p:childTnLst>
                                </p:cTn>
                              </p:par>
                            </p:childTnLst>
                          </p:cTn>
                        </p:par>
                        <p:par>
                          <p:cTn id="30" fill="hold" nodeType="afterGroup">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613636"/>
          </a:xfrm>
          <a:solidFill>
            <a:schemeClr val="bg1">
              <a:alpha val="72156"/>
            </a:schemeClr>
          </a:solidFill>
        </p:spPr>
        <p:txBody>
          <a:bodyPr/>
          <a:lstStyle/>
          <a:p>
            <a:pPr eaLnBrk="1" hangingPunct="1"/>
            <a:r>
              <a:rPr lang="en-US" altLang="tr-TR" dirty="0" smtClean="0"/>
              <a:t>Consumption and Savings</a:t>
            </a:r>
          </a:p>
        </p:txBody>
      </p:sp>
      <p:sp>
        <p:nvSpPr>
          <p:cNvPr id="27651" name="Rectangle 3"/>
          <p:cNvSpPr>
            <a:spLocks noGrp="1" noChangeArrowheads="1"/>
          </p:cNvSpPr>
          <p:nvPr>
            <p:ph idx="1"/>
          </p:nvPr>
        </p:nvSpPr>
        <p:spPr>
          <a:xfrm>
            <a:off x="235130" y="986245"/>
            <a:ext cx="8569235" cy="5440681"/>
          </a:xfrm>
          <a:solidFill>
            <a:schemeClr val="bg1">
              <a:alpha val="78038"/>
            </a:schemeClr>
          </a:solidFill>
        </p:spPr>
        <p:txBody>
          <a:bodyPr/>
          <a:lstStyle/>
          <a:p>
            <a:pPr marL="0" indent="0" eaLnBrk="1" hangingPunct="1">
              <a:buNone/>
            </a:pPr>
            <a:r>
              <a:rPr lang="tr-TR" altLang="tr-TR" sz="2200" dirty="0" smtClean="0"/>
              <a:t>	</a:t>
            </a:r>
            <a:r>
              <a:rPr lang="en-US" altLang="tr-TR" sz="2200" dirty="0" smtClean="0"/>
              <a:t>What </a:t>
            </a:r>
            <a:r>
              <a:rPr lang="en-US" altLang="tr-TR" sz="2200" dirty="0"/>
              <a:t>happens to the rest of the dollar of income, the fraction (1 </a:t>
            </a:r>
            <a:r>
              <a:rPr lang="tr-TR" altLang="tr-TR" sz="2200" dirty="0" smtClean="0"/>
              <a:t>-</a:t>
            </a:r>
            <a:r>
              <a:rPr lang="en-US" altLang="tr-TR" sz="2200" dirty="0" smtClean="0"/>
              <a:t> </a:t>
            </a:r>
            <a:r>
              <a:rPr lang="en-US" altLang="tr-TR" sz="2200" dirty="0"/>
              <a:t>c ), that is not </a:t>
            </a:r>
            <a:r>
              <a:rPr lang="en-US" altLang="tr-TR" sz="2200" dirty="0" smtClean="0"/>
              <a:t>spent</a:t>
            </a:r>
            <a:r>
              <a:rPr lang="tr-TR" altLang="tr-TR" sz="2200" dirty="0" smtClean="0"/>
              <a:t> </a:t>
            </a:r>
            <a:r>
              <a:rPr lang="en-US" altLang="tr-TR" sz="2200" dirty="0" smtClean="0"/>
              <a:t>on </a:t>
            </a:r>
            <a:r>
              <a:rPr lang="en-US" altLang="tr-TR" sz="2200" dirty="0"/>
              <a:t>consumption? If it is not spent, it must be saved. Income is either spent or saved</a:t>
            </a:r>
            <a:r>
              <a:rPr lang="en-US" altLang="tr-TR" sz="2200" dirty="0" smtClean="0"/>
              <a:t>;</a:t>
            </a:r>
            <a:r>
              <a:rPr lang="tr-TR" altLang="tr-TR" sz="2200" dirty="0" smtClean="0"/>
              <a:t> </a:t>
            </a:r>
            <a:r>
              <a:rPr lang="en-US" altLang="tr-TR" sz="2200" dirty="0"/>
              <a:t>there are no other uses to which it can be put. It follows that any theory that </a:t>
            </a:r>
            <a:r>
              <a:rPr lang="en-US" altLang="tr-TR" sz="2200" dirty="0" smtClean="0"/>
              <a:t>explains</a:t>
            </a:r>
            <a:r>
              <a:rPr lang="tr-TR" altLang="tr-TR" sz="2200" dirty="0" smtClean="0"/>
              <a:t> </a:t>
            </a:r>
            <a:r>
              <a:rPr lang="en-US" altLang="tr-TR" sz="2200" dirty="0" smtClean="0"/>
              <a:t>consumption </a:t>
            </a:r>
            <a:r>
              <a:rPr lang="en-US" altLang="tr-TR" sz="2200" dirty="0"/>
              <a:t>is equivalently explaining the behavior of saving. </a:t>
            </a:r>
            <a:endParaRPr lang="tr-TR" altLang="tr-TR" sz="2200" dirty="0" smtClean="0"/>
          </a:p>
          <a:p>
            <a:pPr marL="0" indent="0" eaLnBrk="1" hangingPunct="1">
              <a:buNone/>
            </a:pPr>
            <a:r>
              <a:rPr lang="tr-TR" altLang="tr-TR" sz="2200" dirty="0" smtClean="0"/>
              <a:t>	</a:t>
            </a:r>
            <a:r>
              <a:rPr lang="en-US" altLang="tr-TR" sz="2200" dirty="0" smtClean="0"/>
              <a:t>More formally, </a:t>
            </a:r>
            <a:r>
              <a:rPr lang="en-US" altLang="tr-TR" sz="2200" dirty="0"/>
              <a:t>look at equation (5), which states that income not spent on consumption is saved:                 </a:t>
            </a:r>
            <a:r>
              <a:rPr lang="tr-TR" altLang="tr-TR" sz="2200" dirty="0" smtClean="0"/>
              <a:t>                    </a:t>
            </a:r>
            <a:r>
              <a:rPr lang="en-US" altLang="tr-TR" sz="2200" dirty="0" smtClean="0"/>
              <a:t>(5</a:t>
            </a:r>
            <a:r>
              <a:rPr lang="en-US" altLang="tr-TR" sz="2200" dirty="0"/>
              <a:t>) </a:t>
            </a:r>
            <a:endParaRPr lang="tr-TR" altLang="tr-TR" sz="2200" dirty="0" smtClean="0"/>
          </a:p>
          <a:p>
            <a:pPr marL="0" indent="0" eaLnBrk="1" hangingPunct="1">
              <a:buNone/>
            </a:pPr>
            <a:r>
              <a:rPr lang="tr-TR" altLang="tr-TR" sz="2200" dirty="0" smtClean="0"/>
              <a:t>	</a:t>
            </a:r>
            <a:r>
              <a:rPr lang="en-US" altLang="tr-TR" sz="2200" dirty="0" smtClean="0"/>
              <a:t>Equation </a:t>
            </a:r>
            <a:r>
              <a:rPr lang="en-US" altLang="tr-TR" sz="2200" dirty="0"/>
              <a:t>(5) tells us that, by definition, saving is equal to income minus </a:t>
            </a:r>
            <a:r>
              <a:rPr lang="en-US" altLang="tr-TR" sz="2200" dirty="0" smtClean="0"/>
              <a:t>consumption</a:t>
            </a:r>
            <a:r>
              <a:rPr lang="tr-TR" altLang="tr-TR" sz="2200" dirty="0" smtClean="0"/>
              <a:t>. </a:t>
            </a:r>
            <a:r>
              <a:rPr lang="en-US" altLang="tr-TR" sz="2200" dirty="0" smtClean="0"/>
              <a:t>The </a:t>
            </a:r>
            <a:r>
              <a:rPr lang="en-US" altLang="tr-TR" sz="2200" dirty="0"/>
              <a:t>consumption function in equation (4), together with equation (5), which </a:t>
            </a:r>
            <a:r>
              <a:rPr lang="en-US" altLang="tr-TR" sz="2200" dirty="0" smtClean="0"/>
              <a:t>we</a:t>
            </a:r>
            <a:r>
              <a:rPr lang="tr-TR" altLang="tr-TR" sz="2200" dirty="0" smtClean="0"/>
              <a:t> </a:t>
            </a:r>
            <a:r>
              <a:rPr lang="en-US" altLang="tr-TR" sz="2200" dirty="0" smtClean="0"/>
              <a:t>call </a:t>
            </a:r>
            <a:r>
              <a:rPr lang="en-US" altLang="tr-TR" sz="2200" dirty="0"/>
              <a:t>the budget constraint , implies a savings function. The savings function relates </a:t>
            </a:r>
            <a:r>
              <a:rPr lang="en-US" altLang="tr-TR" sz="2200" dirty="0" smtClean="0"/>
              <a:t>the</a:t>
            </a:r>
            <a:r>
              <a:rPr lang="tr-TR" altLang="tr-TR" sz="2200" dirty="0" smtClean="0"/>
              <a:t> </a:t>
            </a:r>
            <a:r>
              <a:rPr lang="en-US" altLang="tr-TR" sz="2200" dirty="0" smtClean="0"/>
              <a:t>level </a:t>
            </a:r>
            <a:r>
              <a:rPr lang="en-US" altLang="tr-TR" sz="2200" dirty="0"/>
              <a:t>of saving to the level of income. Substituting the consumption function </a:t>
            </a:r>
            <a:r>
              <a:rPr lang="en-US" altLang="tr-TR" sz="2200" dirty="0" smtClean="0"/>
              <a:t>in</a:t>
            </a:r>
            <a:r>
              <a:rPr lang="tr-TR" altLang="tr-TR" sz="2200" dirty="0" smtClean="0"/>
              <a:t> </a:t>
            </a:r>
            <a:r>
              <a:rPr lang="en-US" altLang="tr-TR" sz="2200" dirty="0" smtClean="0"/>
              <a:t>equation </a:t>
            </a:r>
            <a:r>
              <a:rPr lang="en-US" altLang="tr-TR" sz="2200" dirty="0"/>
              <a:t>(4) into the budget constraint in equation (5) yields the savings function:                                                                                 </a:t>
            </a:r>
            <a:endParaRPr lang="en-US" altLang="tr-TR" sz="2200" dirty="0" smtClean="0"/>
          </a:p>
        </p:txBody>
      </p:sp>
      <p:graphicFrame>
        <p:nvGraphicFramePr>
          <p:cNvPr id="27652" name="Object 4"/>
          <p:cNvGraphicFramePr>
            <a:graphicFrameLocks noChangeAspect="1"/>
          </p:cNvGraphicFramePr>
          <p:nvPr>
            <p:extLst>
              <p:ext uri="{D42A27DB-BD31-4B8C-83A1-F6EECF244321}">
                <p14:modId xmlns:p14="http://schemas.microsoft.com/office/powerpoint/2010/main" val="207373141"/>
              </p:ext>
            </p:extLst>
          </p:nvPr>
        </p:nvGraphicFramePr>
        <p:xfrm>
          <a:off x="4201614" y="3110060"/>
          <a:ext cx="1258661" cy="356905"/>
        </p:xfrm>
        <a:graphic>
          <a:graphicData uri="http://schemas.openxmlformats.org/presentationml/2006/ole">
            <mc:AlternateContent xmlns:mc="http://schemas.openxmlformats.org/markup-compatibility/2006">
              <mc:Choice xmlns:v="urn:schemas-microsoft-com:vml" Requires="v">
                <p:oleObj spid="_x0000_s27749" name="Equation" r:id="rId4" imgW="634449" imgH="177646" progId="Equation.3">
                  <p:embed/>
                </p:oleObj>
              </mc:Choice>
              <mc:Fallback>
                <p:oleObj name="Equation" r:id="rId4" imgW="634449" imgH="177646"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1614" y="3110060"/>
                        <a:ext cx="1258661" cy="356905"/>
                      </a:xfrm>
                      <a:prstGeom prst="rect">
                        <a:avLst/>
                      </a:prstGeom>
                      <a:noFill/>
                      <a:ln>
                        <a:noFill/>
                      </a:ln>
                      <a:extLst/>
                    </p:spPr>
                  </p:pic>
                </p:oleObj>
              </mc:Fallback>
            </mc:AlternateContent>
          </a:graphicData>
        </a:graphic>
      </p:graphicFrame>
      <p:graphicFrame>
        <p:nvGraphicFramePr>
          <p:cNvPr id="27653" name="Object 5"/>
          <p:cNvGraphicFramePr>
            <a:graphicFrameLocks noChangeAspect="1"/>
          </p:cNvGraphicFramePr>
          <p:nvPr>
            <p:extLst>
              <p:ext uri="{D42A27DB-BD31-4B8C-83A1-F6EECF244321}">
                <p14:modId xmlns:p14="http://schemas.microsoft.com/office/powerpoint/2010/main" val="3296791371"/>
              </p:ext>
            </p:extLst>
          </p:nvPr>
        </p:nvGraphicFramePr>
        <p:xfrm>
          <a:off x="1175657" y="5685022"/>
          <a:ext cx="5609622" cy="532630"/>
        </p:xfrm>
        <a:graphic>
          <a:graphicData uri="http://schemas.openxmlformats.org/presentationml/2006/ole">
            <mc:AlternateContent xmlns:mc="http://schemas.openxmlformats.org/markup-compatibility/2006">
              <mc:Choice xmlns:v="urn:schemas-microsoft-com:vml" Requires="v">
                <p:oleObj spid="_x0000_s27750" name="Equation" r:id="rId6" imgW="2451100" imgH="228600" progId="Equation.3">
                  <p:embed/>
                </p:oleObj>
              </mc:Choice>
              <mc:Fallback>
                <p:oleObj name="Equation" r:id="rId6" imgW="2451100" imgH="2286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5657" y="5685022"/>
                        <a:ext cx="5609622" cy="532630"/>
                      </a:xfrm>
                      <a:prstGeom prst="rect">
                        <a:avLst/>
                      </a:prstGeom>
                      <a:noFill/>
                      <a:ln>
                        <a:noFill/>
                      </a:ln>
                      <a:effectLst/>
                      <a:extLst/>
                    </p:spPr>
                  </p:pic>
                </p:oleObj>
              </mc:Fallback>
            </mc:AlternateContent>
          </a:graphicData>
        </a:graphic>
      </p:graphicFrame>
      <p:sp>
        <p:nvSpPr>
          <p:cNvPr id="2" name="Dikdörtgen 1"/>
          <p:cNvSpPr/>
          <p:nvPr/>
        </p:nvSpPr>
        <p:spPr>
          <a:xfrm>
            <a:off x="7454691" y="5780314"/>
            <a:ext cx="530915" cy="369332"/>
          </a:xfrm>
          <a:prstGeom prst="rect">
            <a:avLst/>
          </a:prstGeom>
        </p:spPr>
        <p:txBody>
          <a:bodyPr wrap="none">
            <a:spAutoFit/>
          </a:bodyPr>
          <a:lstStyle/>
          <a:p>
            <a:pPr marL="0" indent="0" eaLnBrk="1" hangingPunct="1">
              <a:buNone/>
            </a:pPr>
            <a:r>
              <a:rPr lang="en-US" altLang="tr-TR" dirty="0" smtClean="0"/>
              <a:t>(</a:t>
            </a:r>
            <a:r>
              <a:rPr lang="tr-TR" altLang="tr-TR" dirty="0" smtClean="0"/>
              <a:t>6</a:t>
            </a:r>
            <a:r>
              <a:rPr lang="en-US" altLang="tr-TR" dirty="0" smtClean="0"/>
              <a:t>) </a:t>
            </a:r>
            <a:endParaRPr lang="tr-TR" alt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48639" y="1305342"/>
            <a:ext cx="8059783" cy="3785652"/>
          </a:xfrm>
          <a:prstGeom prst="rect">
            <a:avLst/>
          </a:prstGeom>
        </p:spPr>
        <p:txBody>
          <a:bodyPr wrap="square">
            <a:spAutoFit/>
          </a:bodyPr>
          <a:lstStyle/>
          <a:p>
            <a:pPr algn="just"/>
            <a:r>
              <a:rPr lang="en-US" sz="2400" dirty="0" smtClean="0">
                <a:latin typeface="+mj-lt"/>
              </a:rPr>
              <a:t>From </a:t>
            </a:r>
            <a:r>
              <a:rPr lang="en-US" sz="2400" dirty="0">
                <a:latin typeface="+mj-lt"/>
              </a:rPr>
              <a:t>equation (6), we see that saving is an increasing function of the level of </a:t>
            </a:r>
            <a:r>
              <a:rPr lang="en-US" sz="2400" dirty="0" smtClean="0">
                <a:latin typeface="+mj-lt"/>
              </a:rPr>
              <a:t>income</a:t>
            </a:r>
            <a:r>
              <a:rPr lang="tr-TR" sz="2400" dirty="0" smtClean="0">
                <a:latin typeface="+mj-lt"/>
              </a:rPr>
              <a:t> </a:t>
            </a:r>
            <a:r>
              <a:rPr lang="en-US" sz="2400" dirty="0" smtClean="0">
                <a:latin typeface="+mj-lt"/>
              </a:rPr>
              <a:t>because </a:t>
            </a:r>
            <a:r>
              <a:rPr lang="en-US" sz="2400" dirty="0">
                <a:latin typeface="+mj-lt"/>
              </a:rPr>
              <a:t>the marginal propensity to save (MPS), s  1 </a:t>
            </a:r>
            <a:r>
              <a:rPr lang="tr-TR" sz="2400" dirty="0" smtClean="0">
                <a:latin typeface="+mj-lt"/>
              </a:rPr>
              <a:t>-</a:t>
            </a:r>
            <a:r>
              <a:rPr lang="en-US" sz="2400" dirty="0" smtClean="0">
                <a:latin typeface="+mj-lt"/>
              </a:rPr>
              <a:t> </a:t>
            </a:r>
            <a:r>
              <a:rPr lang="en-US" sz="2400" dirty="0">
                <a:latin typeface="+mj-lt"/>
              </a:rPr>
              <a:t>c , is positive</a:t>
            </a:r>
            <a:r>
              <a:rPr lang="en-US" sz="2400" dirty="0" smtClean="0">
                <a:latin typeface="+mj-lt"/>
              </a:rPr>
              <a:t>.</a:t>
            </a:r>
            <a:r>
              <a:rPr lang="tr-TR" sz="2400" dirty="0" smtClean="0">
                <a:latin typeface="+mj-lt"/>
              </a:rPr>
              <a:t> </a:t>
            </a:r>
            <a:r>
              <a:rPr lang="en-US" sz="2400" dirty="0" smtClean="0">
                <a:latin typeface="+mj-lt"/>
              </a:rPr>
              <a:t> </a:t>
            </a:r>
            <a:endParaRPr lang="tr-TR" sz="2400" dirty="0" smtClean="0">
              <a:latin typeface="+mj-lt"/>
            </a:endParaRPr>
          </a:p>
          <a:p>
            <a:pPr algn="just"/>
            <a:endParaRPr lang="tr-TR" sz="2400" dirty="0">
              <a:latin typeface="+mj-lt"/>
            </a:endParaRPr>
          </a:p>
          <a:p>
            <a:pPr algn="just"/>
            <a:r>
              <a:rPr lang="en-US" sz="2400" dirty="0" smtClean="0">
                <a:latin typeface="+mj-lt"/>
              </a:rPr>
              <a:t>In </a:t>
            </a:r>
            <a:r>
              <a:rPr lang="en-US" sz="2400" dirty="0">
                <a:latin typeface="+mj-lt"/>
              </a:rPr>
              <a:t>other words, saving increases as income rises. For instance, suppose the marginal propensity to consume, c , is </a:t>
            </a:r>
            <a:r>
              <a:rPr lang="tr-TR" sz="2400" dirty="0" smtClean="0">
                <a:latin typeface="+mj-lt"/>
              </a:rPr>
              <a:t>0</a:t>
            </a:r>
            <a:r>
              <a:rPr lang="en-US" sz="2400" dirty="0" smtClean="0">
                <a:latin typeface="+mj-lt"/>
              </a:rPr>
              <a:t>.9</a:t>
            </a:r>
            <a:r>
              <a:rPr lang="en-US" sz="2400" dirty="0">
                <a:latin typeface="+mj-lt"/>
              </a:rPr>
              <a:t>, meaning that 90 cents out of each extra dollar </a:t>
            </a:r>
            <a:r>
              <a:rPr lang="en-US" sz="2400" dirty="0" smtClean="0">
                <a:latin typeface="+mj-lt"/>
              </a:rPr>
              <a:t>of</a:t>
            </a:r>
            <a:r>
              <a:rPr lang="tr-TR" sz="2400" dirty="0" smtClean="0">
                <a:latin typeface="+mj-lt"/>
              </a:rPr>
              <a:t> </a:t>
            </a:r>
            <a:r>
              <a:rPr lang="en-US" sz="2400" dirty="0" smtClean="0">
                <a:latin typeface="+mj-lt"/>
              </a:rPr>
              <a:t>income </a:t>
            </a:r>
            <a:r>
              <a:rPr lang="en-US" sz="2400" dirty="0">
                <a:latin typeface="+mj-lt"/>
              </a:rPr>
              <a:t>is consumed. Then the marginal propensity to save, s , is </a:t>
            </a:r>
            <a:r>
              <a:rPr lang="tr-TR" sz="2400" dirty="0" smtClean="0">
                <a:latin typeface="+mj-lt"/>
              </a:rPr>
              <a:t>0</a:t>
            </a:r>
            <a:r>
              <a:rPr lang="en-US" sz="2400" dirty="0" smtClean="0">
                <a:latin typeface="+mj-lt"/>
              </a:rPr>
              <a:t>.1</a:t>
            </a:r>
            <a:r>
              <a:rPr lang="en-US" sz="2400" dirty="0">
                <a:latin typeface="+mj-lt"/>
              </a:rPr>
              <a:t>, meaning that </a:t>
            </a:r>
            <a:r>
              <a:rPr lang="en-US" sz="2400" dirty="0" smtClean="0">
                <a:latin typeface="+mj-lt"/>
              </a:rPr>
              <a:t>the</a:t>
            </a:r>
            <a:r>
              <a:rPr lang="tr-TR" sz="2400" dirty="0" smtClean="0">
                <a:latin typeface="+mj-lt"/>
              </a:rPr>
              <a:t> </a:t>
            </a:r>
            <a:r>
              <a:rPr lang="en-US" sz="2400" dirty="0" smtClean="0">
                <a:latin typeface="+mj-lt"/>
              </a:rPr>
              <a:t>remaining </a:t>
            </a:r>
            <a:r>
              <a:rPr lang="en-US" sz="2400" dirty="0">
                <a:latin typeface="+mj-lt"/>
              </a:rPr>
              <a:t>10 cents of each extra dollar of income is saved. </a:t>
            </a:r>
          </a:p>
        </p:txBody>
      </p:sp>
    </p:spTree>
    <p:extLst>
      <p:ext uri="{BB962C8B-B14F-4D97-AF65-F5344CB8AC3E}">
        <p14:creationId xmlns:p14="http://schemas.microsoft.com/office/powerpoint/2010/main" val="172335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38200" y="381000"/>
            <a:ext cx="7058025" cy="533400"/>
          </a:xfrm>
          <a:solidFill>
            <a:schemeClr val="bg1">
              <a:alpha val="72156"/>
            </a:schemeClr>
          </a:solidFill>
        </p:spPr>
        <p:txBody>
          <a:bodyPr/>
          <a:lstStyle/>
          <a:p>
            <a:pPr eaLnBrk="1" hangingPunct="1"/>
            <a:r>
              <a:rPr lang="en-US" altLang="tr-TR" smtClean="0"/>
              <a:t>Consumption and Savings</a:t>
            </a:r>
          </a:p>
        </p:txBody>
      </p:sp>
      <p:pic>
        <p:nvPicPr>
          <p:cNvPr id="2867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7118" y="1012825"/>
            <a:ext cx="6439545" cy="54010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04948" y="698862"/>
            <a:ext cx="8229600" cy="4525963"/>
          </a:xfrm>
        </p:spPr>
        <p:txBody>
          <a:bodyPr/>
          <a:lstStyle/>
          <a:p>
            <a:pPr marL="0" indent="0" eaLnBrk="1" hangingPunct="1">
              <a:buNone/>
            </a:pPr>
            <a:r>
              <a:rPr lang="tr-TR" altLang="tr-TR" sz="2400" b="1" dirty="0" err="1" smtClean="0"/>
              <a:t>Example</a:t>
            </a:r>
            <a:r>
              <a:rPr lang="tr-TR" altLang="tr-TR" sz="2400" b="1" dirty="0" smtClean="0"/>
              <a:t>: </a:t>
            </a:r>
          </a:p>
          <a:p>
            <a:pPr marL="0" indent="0" eaLnBrk="1" hangingPunct="1">
              <a:buNone/>
            </a:pPr>
            <a:r>
              <a:rPr lang="en-US" altLang="tr-TR" sz="2400" dirty="0" smtClean="0"/>
              <a:t>C = 100 + .75 (</a:t>
            </a:r>
            <a:r>
              <a:rPr lang="en-US" altLang="tr-TR" sz="2400" dirty="0" err="1" smtClean="0"/>
              <a:t>Yd</a:t>
            </a:r>
            <a:r>
              <a:rPr lang="en-US" altLang="tr-TR" sz="2400" dirty="0" smtClean="0"/>
              <a:t>)</a:t>
            </a:r>
          </a:p>
          <a:p>
            <a:pPr marL="0" indent="0" eaLnBrk="1" hangingPunct="1">
              <a:buNone/>
            </a:pPr>
            <a:r>
              <a:rPr lang="en-US" altLang="tr-TR" sz="2400" dirty="0" smtClean="0"/>
              <a:t>Find </a:t>
            </a:r>
            <a:r>
              <a:rPr lang="en-US" altLang="tr-TR" sz="2400" dirty="0" err="1" smtClean="0"/>
              <a:t>Aut</a:t>
            </a:r>
            <a:r>
              <a:rPr lang="en-US" altLang="tr-TR" sz="2400" dirty="0" smtClean="0"/>
              <a:t>. Cons., MPC, MPS, and C and S when </a:t>
            </a:r>
            <a:r>
              <a:rPr lang="en-US" altLang="tr-TR" sz="2400" dirty="0" err="1" smtClean="0"/>
              <a:t>Yd</a:t>
            </a:r>
            <a:r>
              <a:rPr lang="en-US" altLang="tr-TR" sz="2400" dirty="0" smtClean="0"/>
              <a:t>=1000.</a:t>
            </a:r>
            <a:endParaRPr lang="tr-TR" altLang="tr-TR" sz="2400" dirty="0" smtClean="0"/>
          </a:p>
          <a:p>
            <a:pPr eaLnBrk="1" hangingPunct="1"/>
            <a:r>
              <a:rPr lang="en-US" altLang="tr-TR" sz="2400" dirty="0" err="1" smtClean="0"/>
              <a:t>Aut</a:t>
            </a:r>
            <a:r>
              <a:rPr lang="en-US" altLang="tr-TR" sz="2400" dirty="0" smtClean="0"/>
              <a:t>. Cons. = 100</a:t>
            </a:r>
          </a:p>
          <a:p>
            <a:pPr eaLnBrk="1" hangingPunct="1"/>
            <a:r>
              <a:rPr lang="en-US" altLang="tr-TR" sz="2400" dirty="0" smtClean="0"/>
              <a:t>MPC = .75  MPS = .25</a:t>
            </a:r>
          </a:p>
          <a:p>
            <a:pPr eaLnBrk="1" hangingPunct="1"/>
            <a:r>
              <a:rPr lang="en-US" altLang="tr-TR" sz="2400" dirty="0" smtClean="0"/>
              <a:t>C = 100 + .75 (1000) = 100 + 750 = 850 </a:t>
            </a:r>
            <a:endParaRPr lang="tr-TR" altLang="tr-TR" sz="2400" dirty="0" smtClean="0"/>
          </a:p>
          <a:p>
            <a:pPr eaLnBrk="1" hangingPunct="1"/>
            <a:r>
              <a:rPr lang="tr-TR" altLang="tr-TR" sz="2400" dirty="0" smtClean="0"/>
              <a:t>S = 1000 – 850 = 150</a:t>
            </a:r>
          </a:p>
          <a:p>
            <a:pPr marL="0" indent="0" eaLnBrk="1" hangingPunct="1">
              <a:buNone/>
            </a:pPr>
            <a:r>
              <a:rPr lang="tr-TR" altLang="tr-TR" sz="2400" b="1" dirty="0" err="1" smtClean="0"/>
              <a:t>Example</a:t>
            </a:r>
            <a:r>
              <a:rPr lang="tr-TR" altLang="tr-TR" sz="2400" b="1" dirty="0" smtClean="0"/>
              <a:t>: </a:t>
            </a:r>
          </a:p>
          <a:p>
            <a:pPr marL="0" indent="0" eaLnBrk="1" hangingPunct="1">
              <a:buNone/>
            </a:pPr>
            <a:r>
              <a:rPr lang="en-US" altLang="tr-TR" sz="2400" dirty="0" smtClean="0"/>
              <a:t>C </a:t>
            </a:r>
            <a:r>
              <a:rPr lang="en-US" altLang="tr-TR" sz="2400" dirty="0"/>
              <a:t>= 150 + 0.80 </a:t>
            </a:r>
            <a:r>
              <a:rPr lang="en-US" altLang="tr-TR" sz="2400" dirty="0" smtClean="0"/>
              <a:t>Y</a:t>
            </a:r>
            <a:r>
              <a:rPr lang="tr-TR" altLang="tr-TR" sz="2400" dirty="0" smtClean="0"/>
              <a:t> (</a:t>
            </a:r>
            <a:r>
              <a:rPr lang="tr-TR" altLang="tr-TR" sz="2400" dirty="0" err="1" smtClean="0"/>
              <a:t>if</a:t>
            </a:r>
            <a:r>
              <a:rPr lang="tr-TR" altLang="tr-TR" sz="2400" dirty="0" smtClean="0"/>
              <a:t> Y = </a:t>
            </a:r>
            <a:r>
              <a:rPr lang="tr-TR" altLang="tr-TR" sz="2400" dirty="0" err="1" smtClean="0"/>
              <a:t>Yd</a:t>
            </a:r>
            <a:r>
              <a:rPr lang="tr-TR" altLang="tr-TR" sz="2400" dirty="0" smtClean="0"/>
              <a:t>)</a:t>
            </a:r>
          </a:p>
          <a:p>
            <a:pPr marL="0" indent="0" eaLnBrk="1" hangingPunct="1">
              <a:buNone/>
            </a:pPr>
            <a:r>
              <a:rPr lang="tr-TR" altLang="tr-TR" sz="2400" dirty="0" smtClean="0"/>
              <a:t>S = -150 + 0.20Y</a:t>
            </a:r>
            <a:endParaRPr lang="en-US" altLang="tr-TR" sz="2400" dirty="0" smtClean="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10243">
                                            <p:txEl>
                                              <p:pRg st="6" end="6"/>
                                            </p:txEl>
                                          </p:spTgt>
                                        </p:tgtEl>
                                        <p:attrNameLst>
                                          <p:attrName>style.visibility</p:attrName>
                                        </p:attrNameLst>
                                      </p:cBhvr>
                                      <p:to>
                                        <p:strVal val="visible"/>
                                      </p:to>
                                    </p:set>
                                    <p:anim calcmode="lin" valueType="num">
                                      <p:cBhvr additive="base">
                                        <p:cTn id="43" dur="500" fill="hold"/>
                                        <p:tgtEl>
                                          <p:spTgt spid="102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24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10243">
                                            <p:txEl>
                                              <p:pRg st="7" end="7"/>
                                            </p:txEl>
                                          </p:spTgt>
                                        </p:tgtEl>
                                        <p:attrNameLst>
                                          <p:attrName>style.visibility</p:attrName>
                                        </p:attrNameLst>
                                      </p:cBhvr>
                                      <p:to>
                                        <p:strVal val="visible"/>
                                      </p:to>
                                    </p:set>
                                    <p:anim calcmode="lin" valueType="num">
                                      <p:cBhvr additive="base">
                                        <p:cTn id="49" dur="500" fill="hold"/>
                                        <p:tgtEl>
                                          <p:spTgt spid="1024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24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9" fill="hold" grpId="0" nodeType="clickEffect">
                                  <p:stCondLst>
                                    <p:cond delay="0"/>
                                  </p:stCondLst>
                                  <p:childTnLst>
                                    <p:set>
                                      <p:cBhvr>
                                        <p:cTn id="54" dur="1" fill="hold">
                                          <p:stCondLst>
                                            <p:cond delay="0"/>
                                          </p:stCondLst>
                                        </p:cTn>
                                        <p:tgtEl>
                                          <p:spTgt spid="10243">
                                            <p:txEl>
                                              <p:pRg st="8" end="8"/>
                                            </p:txEl>
                                          </p:spTgt>
                                        </p:tgtEl>
                                        <p:attrNameLst>
                                          <p:attrName>style.visibility</p:attrName>
                                        </p:attrNameLst>
                                      </p:cBhvr>
                                      <p:to>
                                        <p:strVal val="visible"/>
                                      </p:to>
                                    </p:set>
                                    <p:anim calcmode="lin" valueType="num">
                                      <p:cBhvr additive="base">
                                        <p:cTn id="55" dur="500" fill="hold"/>
                                        <p:tgtEl>
                                          <p:spTgt spid="1024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24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10243">
                                            <p:txEl>
                                              <p:pRg st="9" end="9"/>
                                            </p:txEl>
                                          </p:spTgt>
                                        </p:tgtEl>
                                        <p:attrNameLst>
                                          <p:attrName>style.visibility</p:attrName>
                                        </p:attrNameLst>
                                      </p:cBhvr>
                                      <p:to>
                                        <p:strVal val="visible"/>
                                      </p:to>
                                    </p:set>
                                    <p:anim calcmode="lin" valueType="num">
                                      <p:cBhvr additive="base">
                                        <p:cTn id="61" dur="500" fill="hold"/>
                                        <p:tgtEl>
                                          <p:spTgt spid="1024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243">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3733</TotalTime>
  <Words>3750</Words>
  <Application>Microsoft Office PowerPoint</Application>
  <PresentationFormat>Ekran Gösterisi (4:3)</PresentationFormat>
  <Paragraphs>326</Paragraphs>
  <Slides>59</Slides>
  <Notes>29</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Katıştırılmış OLE Hizmet Programları</vt:lpstr>
      </vt:variant>
      <vt:variant>
        <vt:i4>2</vt:i4>
      </vt:variant>
      <vt:variant>
        <vt:lpstr>Slayt Başlıkları</vt:lpstr>
      </vt:variant>
      <vt:variant>
        <vt:i4>59</vt:i4>
      </vt:variant>
    </vt:vector>
  </HeadingPairs>
  <TitlesOfParts>
    <vt:vector size="68" baseType="lpstr">
      <vt:lpstr>Arial</vt:lpstr>
      <vt:lpstr>Book Antiqua</vt:lpstr>
      <vt:lpstr>Wingdings</vt:lpstr>
      <vt:lpstr>Times New Roman</vt:lpstr>
      <vt:lpstr>Symbol</vt:lpstr>
      <vt:lpstr>Calibri</vt:lpstr>
      <vt:lpstr>Ofis Teması</vt:lpstr>
      <vt:lpstr>Equation</vt:lpstr>
      <vt:lpstr>Denklem</vt:lpstr>
      <vt:lpstr>Income and Spending</vt:lpstr>
      <vt:lpstr>PowerPoint Sunusu</vt:lpstr>
      <vt:lpstr>AD and Equilibrium Output</vt:lpstr>
      <vt:lpstr>The Consumption Function</vt:lpstr>
      <vt:lpstr>The Consumption Function</vt:lpstr>
      <vt:lpstr>Consumption and Savings</vt:lpstr>
      <vt:lpstr>PowerPoint Sunusu</vt:lpstr>
      <vt:lpstr>Consumption and Savings</vt:lpstr>
      <vt:lpstr>PowerPoint Sunusu</vt:lpstr>
      <vt:lpstr>PowerPoint Sunusu</vt:lpstr>
      <vt:lpstr>PowerPoint Sunusu</vt:lpstr>
      <vt:lpstr>Consumption, AD, and  Autonomous Spending</vt:lpstr>
      <vt:lpstr>PowerPoint Sunusu</vt:lpstr>
      <vt:lpstr>PowerPoint Sunusu</vt:lpstr>
      <vt:lpstr>Equilibrium Income and Output</vt:lpstr>
      <vt:lpstr>The Formula for Equilibrium Output</vt:lpstr>
      <vt:lpstr>PowerPoint Sunusu</vt:lpstr>
      <vt:lpstr>PowerPoint Sunusu</vt:lpstr>
      <vt:lpstr>PowerPoint Sunusu</vt:lpstr>
      <vt:lpstr>The Multiplier</vt:lpstr>
      <vt:lpstr>PowerPoint Sunusu</vt:lpstr>
      <vt:lpstr>PowerPoint Sunusu</vt:lpstr>
      <vt:lpstr>PowerPoint Sunusu</vt:lpstr>
      <vt:lpstr>PowerPoint Sunusu</vt:lpstr>
      <vt:lpstr>The Multiplier</vt:lpstr>
      <vt:lpstr>PowerPoint Sunusu</vt:lpstr>
      <vt:lpstr>PowerPoint Sunusu</vt:lpstr>
      <vt:lpstr>The Government Sector</vt:lpstr>
      <vt:lpstr>PowerPoint Sunusu</vt:lpstr>
      <vt:lpstr>PowerPoint Sunusu</vt:lpstr>
      <vt:lpstr>PowerPoint Sunusu</vt:lpstr>
      <vt:lpstr>PowerPoint Sunusu</vt:lpstr>
      <vt:lpstr>Income Taxes as an Automatic Stabilizer</vt:lpstr>
      <vt:lpstr>PowerPoint Sunusu</vt:lpstr>
      <vt:lpstr>Effects of a Change in Fiscal Policy</vt:lpstr>
      <vt:lpstr>Effects of a Change in Fiscal Policy</vt:lpstr>
      <vt:lpstr>PowerPoint Sunusu</vt:lpstr>
      <vt:lpstr>Effects of a Change in Fiscal Policy</vt:lpstr>
      <vt:lpstr>Effects of a Change in Fiscal Policy</vt:lpstr>
      <vt:lpstr>PowerPoint Sunusu</vt:lpstr>
      <vt:lpstr>The Budget</vt:lpstr>
      <vt:lpstr>PowerPoint Sunusu</vt:lpstr>
      <vt:lpstr>PowerPoint Sunusu</vt:lpstr>
      <vt:lpstr>The Budget</vt:lpstr>
      <vt:lpstr>Effects of Government Purchases  and Tax Changes on the BS</vt:lpstr>
      <vt:lpstr>PowerPoint Sunusu</vt:lpstr>
      <vt:lpstr>PowerPoint Sunusu</vt:lpstr>
      <vt:lpstr>Effects of Government Purchases  and Tax Changes on the BS</vt:lpstr>
      <vt:lpstr>PowerPoint Sunusu</vt:lpstr>
      <vt:lpstr>PowerPoint Sunusu</vt:lpstr>
      <vt:lpstr>THE FULL-EMPLOYMENT BUDGET SURPLUS</vt:lpstr>
      <vt:lpstr>PowerPoint Sunusu</vt:lpstr>
      <vt:lpstr>PowerPoint Sunusu</vt:lpstr>
      <vt:lpstr>PowerPoint Sunusu</vt:lpstr>
      <vt:lpstr>PowerPoint Sunusu</vt:lpstr>
      <vt:lpstr>Example:</vt:lpstr>
      <vt:lpstr>Solving the Model</vt:lpstr>
      <vt:lpstr>General Aggregate Expenditure Equations</vt:lpstr>
      <vt:lpstr>Solving the General Aggregate Expenditure Equations</vt:lpstr>
    </vt:vector>
  </TitlesOfParts>
  <Company>MHHE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Dornbusch</dc:creator>
  <cp:lastModifiedBy>Lenovo</cp:lastModifiedBy>
  <cp:revision>179</cp:revision>
  <dcterms:created xsi:type="dcterms:W3CDTF">2003-07-23T11:41:16Z</dcterms:created>
  <dcterms:modified xsi:type="dcterms:W3CDTF">2021-02-15T22:59:17Z</dcterms:modified>
</cp:coreProperties>
</file>