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53" r:id="rId1"/>
  </p:sldMasterIdLst>
  <p:notesMasterIdLst>
    <p:notesMasterId r:id="rId59"/>
  </p:notesMasterIdLst>
  <p:sldIdLst>
    <p:sldId id="305" r:id="rId2"/>
    <p:sldId id="292" r:id="rId3"/>
    <p:sldId id="306" r:id="rId4"/>
    <p:sldId id="293" r:id="rId5"/>
    <p:sldId id="307" r:id="rId6"/>
    <p:sldId id="308" r:id="rId7"/>
    <p:sldId id="257" r:id="rId8"/>
    <p:sldId id="294" r:id="rId9"/>
    <p:sldId id="309" r:id="rId10"/>
    <p:sldId id="295" r:id="rId11"/>
    <p:sldId id="310" r:id="rId12"/>
    <p:sldId id="259" r:id="rId13"/>
    <p:sldId id="260" r:id="rId14"/>
    <p:sldId id="277" r:id="rId15"/>
    <p:sldId id="278" r:id="rId16"/>
    <p:sldId id="279" r:id="rId17"/>
    <p:sldId id="261" r:id="rId18"/>
    <p:sldId id="296" r:id="rId19"/>
    <p:sldId id="311" r:id="rId20"/>
    <p:sldId id="262" r:id="rId21"/>
    <p:sldId id="280" r:id="rId22"/>
    <p:sldId id="264" r:id="rId23"/>
    <p:sldId id="281" r:id="rId24"/>
    <p:sldId id="265" r:id="rId25"/>
    <p:sldId id="297" r:id="rId26"/>
    <p:sldId id="266" r:id="rId27"/>
    <p:sldId id="267" r:id="rId28"/>
    <p:sldId id="268" r:id="rId29"/>
    <p:sldId id="282" r:id="rId30"/>
    <p:sldId id="298" r:id="rId31"/>
    <p:sldId id="312" r:id="rId32"/>
    <p:sldId id="283" r:id="rId33"/>
    <p:sldId id="313" r:id="rId34"/>
    <p:sldId id="284" r:id="rId35"/>
    <p:sldId id="314" r:id="rId36"/>
    <p:sldId id="285" r:id="rId37"/>
    <p:sldId id="286" r:id="rId38"/>
    <p:sldId id="315" r:id="rId39"/>
    <p:sldId id="287" r:id="rId40"/>
    <p:sldId id="269" r:id="rId41"/>
    <p:sldId id="299" r:id="rId42"/>
    <p:sldId id="316" r:id="rId43"/>
    <p:sldId id="300" r:id="rId44"/>
    <p:sldId id="317" r:id="rId45"/>
    <p:sldId id="288" r:id="rId46"/>
    <p:sldId id="289" r:id="rId47"/>
    <p:sldId id="290" r:id="rId48"/>
    <p:sldId id="291" r:id="rId49"/>
    <p:sldId id="270" r:id="rId50"/>
    <p:sldId id="271" r:id="rId51"/>
    <p:sldId id="301" r:id="rId52"/>
    <p:sldId id="318" r:id="rId53"/>
    <p:sldId id="304" r:id="rId54"/>
    <p:sldId id="302" r:id="rId55"/>
    <p:sldId id="319" r:id="rId56"/>
    <p:sldId id="303" r:id="rId57"/>
    <p:sldId id="320" r:id="rId58"/>
  </p:sldIdLst>
  <p:sldSz cx="9144000" cy="6858000" type="screen4x3"/>
  <p:notesSz cx="6858000" cy="9144000"/>
  <p:embeddedFontLst>
    <p:embeddedFont>
      <p:font typeface="Calibri" pitchFamily="34" charset="0"/>
      <p:regular r:id="rId60"/>
      <p:bold r:id="rId61"/>
      <p:italic r:id="rId62"/>
      <p:boldItalic r:id="rId63"/>
    </p:embeddedFont>
    <p:embeddedFont>
      <p:font typeface="Book Antiqua" pitchFamily="18" charset="0"/>
      <p:regular r:id="rId64"/>
      <p:bold r:id="rId65"/>
      <p:italic r:id="rId66"/>
      <p:boldItalic r:id="rId67"/>
    </p:embeddedFont>
  </p:embeddedFontLst>
  <p:custDataLst>
    <p:tags r:id="rId6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8F26"/>
    <a:srgbClr val="CD4537"/>
    <a:srgbClr val="A47828"/>
    <a:srgbClr val="AC7A20"/>
    <a:srgbClr val="825C18"/>
    <a:srgbClr val="8C631A"/>
    <a:srgbClr val="FFFFFF"/>
    <a:srgbClr val="701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664" autoAdjust="0"/>
  </p:normalViewPr>
  <p:slideViewPr>
    <p:cSldViewPr snapToGrid="0">
      <p:cViewPr>
        <p:scale>
          <a:sx n="61" d="100"/>
          <a:sy n="61" d="100"/>
        </p:scale>
        <p:origin x="-1728"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4FA65C4-BE49-49D5-8756-A1689D411E1F}" type="slidenum">
              <a:rPr lang="en-US"/>
              <a:pPr>
                <a:defRPr/>
              </a:pPr>
              <a:t>‹#›</a:t>
            </a:fld>
            <a:endParaRPr lang="en-US"/>
          </a:p>
        </p:txBody>
      </p:sp>
    </p:spTree>
    <p:extLst>
      <p:ext uri="{BB962C8B-B14F-4D97-AF65-F5344CB8AC3E}">
        <p14:creationId xmlns:p14="http://schemas.microsoft.com/office/powerpoint/2010/main" val="33439347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DBD4C9-7FFF-4490-914B-C9080A172F25}" type="slidenum">
              <a:rPr lang="en-US" altLang="en-US" smtClean="0"/>
              <a:pPr/>
              <a:t>7</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8740B1-899B-4ABD-BC49-59A9287197CD}" type="slidenum">
              <a:rPr lang="en-US" altLang="en-US" smtClean="0"/>
              <a:pPr/>
              <a:t>27</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75ED8B-8C3B-48D6-A74D-D9E676457F92}" type="slidenum">
              <a:rPr lang="en-US" altLang="en-US" smtClean="0"/>
              <a:pPr/>
              <a:t>28</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CD7C40F-90D0-4B8E-9C32-4D8495D835D9}" type="slidenum">
              <a:rPr lang="en-US" altLang="en-US" smtClean="0"/>
              <a:pPr/>
              <a:t>40</a:t>
            </a:fld>
            <a:endParaRPr lang="en-US" alt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A85CC4-5330-452C-A7DA-2525E968F10C}" type="slidenum">
              <a:rPr lang="en-US" altLang="en-US" smtClean="0"/>
              <a:pPr/>
              <a:t>49</a:t>
            </a:fld>
            <a:endParaRPr lang="en-US"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793251-943D-43C2-848D-4E509C36719C}" type="slidenum">
              <a:rPr lang="en-US" altLang="en-US" smtClean="0"/>
              <a:pPr/>
              <a:t>50</a:t>
            </a:fld>
            <a:endParaRPr lang="en-US" alt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5DB7C0-5755-4B53-9EA7-ED4F479232DE}" type="slidenum">
              <a:rPr lang="en-US" altLang="en-US" smtClean="0"/>
              <a:pPr/>
              <a:t>12</a:t>
            </a:fld>
            <a:endParaRPr lang="en-US" alt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606CF6-1986-4624-9899-3D4E5B312B93}" type="slidenum">
              <a:rPr lang="en-US" altLang="en-US" smtClean="0"/>
              <a:pPr/>
              <a:t>13</a:t>
            </a:fld>
            <a:endParaRPr lang="en-US" alt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ayt Görüntüsü Yer Tutucusu 1"/>
          <p:cNvSpPr>
            <a:spLocks noGrp="1" noRot="1" noChangeAspect="1" noTextEdit="1"/>
          </p:cNvSpPr>
          <p:nvPr>
            <p:ph type="sldImg"/>
          </p:nvPr>
        </p:nvSpPr>
        <p:spPr>
          <a:ln/>
        </p:spPr>
      </p:sp>
      <p:sp>
        <p:nvSpPr>
          <p:cNvPr id="98307"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charset="0"/>
            </a:endParaRPr>
          </a:p>
        </p:txBody>
      </p:sp>
      <p:sp>
        <p:nvSpPr>
          <p:cNvPr id="98308"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0955F6-C74D-47EA-89A9-4D0275289982}" type="slidenum">
              <a:rPr lang="tr-TR" altLang="tr-TR" smtClean="0">
                <a:solidFill>
                  <a:srgbClr val="000000"/>
                </a:solidFill>
              </a:rPr>
              <a:pPr/>
              <a:t>15</a:t>
            </a:fld>
            <a:endParaRPr lang="tr-TR" altLang="tr-T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D1E03D-F1CC-483D-A5A7-F890F49AE697}" type="slidenum">
              <a:rPr lang="en-US" altLang="en-US" smtClean="0"/>
              <a:pPr/>
              <a:t>17</a:t>
            </a:fld>
            <a:endParaRPr lang="en-US" alt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A8265C-5F4C-4D1B-BF2F-59CE773CAB90}" type="slidenum">
              <a:rPr lang="en-US" altLang="en-US" smtClean="0"/>
              <a:pPr/>
              <a:t>20</a:t>
            </a:fld>
            <a:endParaRPr lang="en-US" alt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EE0D1C-872B-4533-A5C7-A72A91FC8FF6}" type="slidenum">
              <a:rPr lang="en-US" altLang="en-US" smtClean="0"/>
              <a:pPr/>
              <a:t>22</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A567F6-AF2A-4E47-9DD1-13A234242936}" type="slidenum">
              <a:rPr lang="en-US" altLang="en-US" smtClean="0"/>
              <a:pPr/>
              <a:t>24</a:t>
            </a:fld>
            <a:endParaRPr lang="en-US"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E5DA82-1318-45E5-98AE-DDE1E0B2F801}" type="slidenum">
              <a:rPr lang="en-US" altLang="en-US" smtClean="0"/>
              <a:pPr/>
              <a:t>26</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3162966B-36EE-457B-B7C6-11E98364FEC4}" type="datetimeFigureOut">
              <a:rPr lang="tr-TR"/>
              <a:pPr>
                <a:defRPr/>
              </a:pPr>
              <a:t>27.02.2021</a:t>
            </a:fld>
            <a:endParaRPr lang="tr-TR"/>
          </a:p>
        </p:txBody>
      </p:sp>
      <p:sp>
        <p:nvSpPr>
          <p:cNvPr id="5" name="Altbilgi Yer Tutucusu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6C4520F0-8B54-4682-98A6-DB934F940CFC}" type="slidenum">
              <a:rPr lang="tr-TR"/>
              <a:pPr>
                <a:defRPr/>
              </a:pPr>
              <a:t>‹#›</a:t>
            </a:fld>
            <a:endParaRPr lang="tr-TR"/>
          </a:p>
        </p:txBody>
      </p:sp>
    </p:spTree>
    <p:extLst>
      <p:ext uri="{BB962C8B-B14F-4D97-AF65-F5344CB8AC3E}">
        <p14:creationId xmlns:p14="http://schemas.microsoft.com/office/powerpoint/2010/main" val="342119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0249ABE8-C5EE-408F-9866-06D209AA7455}" type="datetimeFigureOut">
              <a:rPr lang="tr-TR"/>
              <a:pPr>
                <a:defRPr/>
              </a:pPr>
              <a:t>27.02.2021</a:t>
            </a:fld>
            <a:endParaRPr lang="tr-TR"/>
          </a:p>
        </p:txBody>
      </p:sp>
      <p:sp>
        <p:nvSpPr>
          <p:cNvPr id="5" name="Altbilgi Yer Tutucusu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D4D7DA9F-9B29-4538-AE6A-35C37ECE8800}" type="slidenum">
              <a:rPr lang="tr-TR"/>
              <a:pPr>
                <a:defRPr/>
              </a:pPr>
              <a:t>‹#›</a:t>
            </a:fld>
            <a:endParaRPr lang="tr-TR"/>
          </a:p>
        </p:txBody>
      </p:sp>
    </p:spTree>
    <p:extLst>
      <p:ext uri="{BB962C8B-B14F-4D97-AF65-F5344CB8AC3E}">
        <p14:creationId xmlns:p14="http://schemas.microsoft.com/office/powerpoint/2010/main" val="175502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1B4B378C-8FC2-418E-9840-E342FD577800}" type="datetimeFigureOut">
              <a:rPr lang="tr-TR"/>
              <a:pPr>
                <a:defRPr/>
              </a:pPr>
              <a:t>27.02.2021</a:t>
            </a:fld>
            <a:endParaRPr lang="tr-TR"/>
          </a:p>
        </p:txBody>
      </p:sp>
      <p:sp>
        <p:nvSpPr>
          <p:cNvPr id="5" name="Altbilgi Yer Tutucusu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0E222EC-1DFB-4D68-B30D-F14643919D8F}" type="slidenum">
              <a:rPr lang="tr-TR"/>
              <a:pPr>
                <a:defRPr/>
              </a:pPr>
              <a:t>‹#›</a:t>
            </a:fld>
            <a:endParaRPr lang="tr-TR"/>
          </a:p>
        </p:txBody>
      </p:sp>
    </p:spTree>
    <p:extLst>
      <p:ext uri="{BB962C8B-B14F-4D97-AF65-F5344CB8AC3E}">
        <p14:creationId xmlns:p14="http://schemas.microsoft.com/office/powerpoint/2010/main" val="12195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7488" y="230188"/>
            <a:ext cx="8707437" cy="10080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09550" y="1435100"/>
            <a:ext cx="4267200" cy="5180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435100"/>
            <a:ext cx="4267200" cy="5180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0"/>
          <p:cNvSpPr>
            <a:spLocks noGrp="1" noChangeArrowheads="1"/>
          </p:cNvSpPr>
          <p:nvPr>
            <p:ph type="sldNum" sz="quarter" idx="10"/>
          </p:nvPr>
        </p:nvSpPr>
        <p:spPr/>
        <p:txBody>
          <a:bodyPr/>
          <a:lstStyle>
            <a:lvl1pPr eaLnBrk="0" fontAlgn="base" hangingPunct="0">
              <a:spcBef>
                <a:spcPct val="0"/>
              </a:spcBef>
              <a:spcAft>
                <a:spcPct val="0"/>
              </a:spcAft>
              <a:defRPr>
                <a:latin typeface="Arial" charset="0"/>
              </a:defRPr>
            </a:lvl1pPr>
          </a:lstStyle>
          <a:p>
            <a:pPr>
              <a:defRPr/>
            </a:pPr>
            <a:r>
              <a:rPr lang="en-US"/>
              <a:t>11-</a:t>
            </a:r>
            <a:fld id="{F60A8AA0-B89B-43F6-B682-AE33D2A25184}" type="slidenum">
              <a:rPr lang="en-US"/>
              <a:pPr>
                <a:defRPr/>
              </a:pPr>
              <a:t>‹#›</a:t>
            </a:fld>
            <a:endParaRPr lang="en-US"/>
          </a:p>
        </p:txBody>
      </p:sp>
    </p:spTree>
    <p:extLst>
      <p:ext uri="{BB962C8B-B14F-4D97-AF65-F5344CB8AC3E}">
        <p14:creationId xmlns:p14="http://schemas.microsoft.com/office/powerpoint/2010/main" val="3782302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17488" y="230188"/>
            <a:ext cx="8707437" cy="10080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09550" y="1435100"/>
            <a:ext cx="8686800" cy="2513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09550" y="4100513"/>
            <a:ext cx="8686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0"/>
          <p:cNvSpPr>
            <a:spLocks noGrp="1" noChangeArrowheads="1"/>
          </p:cNvSpPr>
          <p:nvPr>
            <p:ph type="sldNum" sz="quarter" idx="10"/>
          </p:nvPr>
        </p:nvSpPr>
        <p:spPr/>
        <p:txBody>
          <a:bodyPr/>
          <a:lstStyle>
            <a:lvl1pPr eaLnBrk="0" fontAlgn="base" hangingPunct="0">
              <a:spcBef>
                <a:spcPct val="0"/>
              </a:spcBef>
              <a:spcAft>
                <a:spcPct val="0"/>
              </a:spcAft>
              <a:defRPr>
                <a:latin typeface="Arial" charset="0"/>
              </a:defRPr>
            </a:lvl1pPr>
          </a:lstStyle>
          <a:p>
            <a:pPr>
              <a:defRPr/>
            </a:pPr>
            <a:r>
              <a:rPr lang="en-US"/>
              <a:t>11-</a:t>
            </a:r>
            <a:fld id="{E98DEA72-4EA9-470D-8F6C-371C7271667A}" type="slidenum">
              <a:rPr lang="en-US"/>
              <a:pPr>
                <a:defRPr/>
              </a:pPr>
              <a:t>‹#›</a:t>
            </a:fld>
            <a:endParaRPr lang="en-US"/>
          </a:p>
        </p:txBody>
      </p:sp>
    </p:spTree>
    <p:extLst>
      <p:ext uri="{BB962C8B-B14F-4D97-AF65-F5344CB8AC3E}">
        <p14:creationId xmlns:p14="http://schemas.microsoft.com/office/powerpoint/2010/main" val="342337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9B624C4-091F-48BE-83DD-B26FAE91E438}" type="datetimeFigureOut">
              <a:rPr lang="tr-TR"/>
              <a:pPr>
                <a:defRPr/>
              </a:pPr>
              <a:t>27.02.2021</a:t>
            </a:fld>
            <a:endParaRPr lang="tr-TR"/>
          </a:p>
        </p:txBody>
      </p:sp>
      <p:sp>
        <p:nvSpPr>
          <p:cNvPr id="5" name="Altbilgi Yer Tutucusu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EB23CA5-62BE-4C6F-A914-0E7E76A761D5}" type="slidenum">
              <a:rPr lang="tr-TR"/>
              <a:pPr>
                <a:defRPr/>
              </a:pPr>
              <a:t>‹#›</a:t>
            </a:fld>
            <a:endParaRPr lang="tr-TR"/>
          </a:p>
        </p:txBody>
      </p:sp>
    </p:spTree>
    <p:extLst>
      <p:ext uri="{BB962C8B-B14F-4D97-AF65-F5344CB8AC3E}">
        <p14:creationId xmlns:p14="http://schemas.microsoft.com/office/powerpoint/2010/main" val="413317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552067A6-9D52-4E5B-8760-85EBA445426D}" type="datetimeFigureOut">
              <a:rPr lang="tr-TR"/>
              <a:pPr>
                <a:defRPr/>
              </a:pPr>
              <a:t>27.02.2021</a:t>
            </a:fld>
            <a:endParaRPr lang="tr-TR"/>
          </a:p>
        </p:txBody>
      </p:sp>
      <p:sp>
        <p:nvSpPr>
          <p:cNvPr id="5" name="Altbilgi Yer Tutucusu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45664B3-4683-45D1-BE41-4C502BAAE621}" type="slidenum">
              <a:rPr lang="tr-TR"/>
              <a:pPr>
                <a:defRPr/>
              </a:pPr>
              <a:t>‹#›</a:t>
            </a:fld>
            <a:endParaRPr lang="tr-TR"/>
          </a:p>
        </p:txBody>
      </p:sp>
    </p:spTree>
    <p:extLst>
      <p:ext uri="{BB962C8B-B14F-4D97-AF65-F5344CB8AC3E}">
        <p14:creationId xmlns:p14="http://schemas.microsoft.com/office/powerpoint/2010/main" val="244425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3EF614D-DA6F-477C-A0B9-BD489235145F}" type="datetimeFigureOut">
              <a:rPr lang="tr-TR"/>
              <a:pPr>
                <a:defRPr/>
              </a:pPr>
              <a:t>27.02.2021</a:t>
            </a:fld>
            <a:endParaRPr lang="tr-TR"/>
          </a:p>
        </p:txBody>
      </p:sp>
      <p:sp>
        <p:nvSpPr>
          <p:cNvPr id="6" name="Altbilgi Yer Tutucusu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AF789DCF-6C8D-41A4-9C0B-17D1F9C82AE3}" type="slidenum">
              <a:rPr lang="tr-TR"/>
              <a:pPr>
                <a:defRPr/>
              </a:pPr>
              <a:t>‹#›</a:t>
            </a:fld>
            <a:endParaRPr lang="tr-TR"/>
          </a:p>
        </p:txBody>
      </p:sp>
    </p:spTree>
    <p:extLst>
      <p:ext uri="{BB962C8B-B14F-4D97-AF65-F5344CB8AC3E}">
        <p14:creationId xmlns:p14="http://schemas.microsoft.com/office/powerpoint/2010/main" val="222462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A05DC9A8-DF3C-41A9-8E74-78BAD9AE90D2}" type="datetimeFigureOut">
              <a:rPr lang="tr-TR"/>
              <a:pPr>
                <a:defRPr/>
              </a:pPr>
              <a:t>27.02.2021</a:t>
            </a:fld>
            <a:endParaRPr lang="tr-TR"/>
          </a:p>
        </p:txBody>
      </p:sp>
      <p:sp>
        <p:nvSpPr>
          <p:cNvPr id="8" name="Altbilgi Yer Tutucusu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9" name="Slayt Numarası Yer Tutucusu 8"/>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FA1DB6A2-E610-4AFF-8A46-12651570E260}" type="slidenum">
              <a:rPr lang="tr-TR"/>
              <a:pPr>
                <a:defRPr/>
              </a:pPr>
              <a:t>‹#›</a:t>
            </a:fld>
            <a:endParaRPr lang="tr-TR"/>
          </a:p>
        </p:txBody>
      </p:sp>
    </p:spTree>
    <p:extLst>
      <p:ext uri="{BB962C8B-B14F-4D97-AF65-F5344CB8AC3E}">
        <p14:creationId xmlns:p14="http://schemas.microsoft.com/office/powerpoint/2010/main" val="223088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240298D-758C-4544-9967-47C3A7699F00}" type="datetimeFigureOut">
              <a:rPr lang="tr-TR"/>
              <a:pPr>
                <a:defRPr/>
              </a:pPr>
              <a:t>27.02.2021</a:t>
            </a:fld>
            <a:endParaRPr lang="tr-TR"/>
          </a:p>
        </p:txBody>
      </p:sp>
      <p:sp>
        <p:nvSpPr>
          <p:cNvPr id="4" name="Altbilgi Yer Tutucusu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5" name="Slayt Numarası Yer Tutucusu 4"/>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40653C8D-51A8-43C8-9F60-452BA8E07938}" type="slidenum">
              <a:rPr lang="tr-TR"/>
              <a:pPr>
                <a:defRPr/>
              </a:pPr>
              <a:t>‹#›</a:t>
            </a:fld>
            <a:endParaRPr lang="tr-TR"/>
          </a:p>
        </p:txBody>
      </p:sp>
    </p:spTree>
    <p:extLst>
      <p:ext uri="{BB962C8B-B14F-4D97-AF65-F5344CB8AC3E}">
        <p14:creationId xmlns:p14="http://schemas.microsoft.com/office/powerpoint/2010/main" val="3515522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23A135BF-9BC8-4C63-B7DF-38896CB11DE2}" type="datetimeFigureOut">
              <a:rPr lang="tr-TR"/>
              <a:pPr>
                <a:defRPr/>
              </a:pPr>
              <a:t>27.02.2021</a:t>
            </a:fld>
            <a:endParaRPr lang="tr-TR"/>
          </a:p>
        </p:txBody>
      </p:sp>
      <p:sp>
        <p:nvSpPr>
          <p:cNvPr id="3" name="Altbilgi Yer Tutucusu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4" name="Slayt Numarası Yer Tutucusu 3"/>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8BB65A93-5DD5-414B-89E7-2E83E86E37B2}" type="slidenum">
              <a:rPr lang="tr-TR"/>
              <a:pPr>
                <a:defRPr/>
              </a:pPr>
              <a:t>‹#›</a:t>
            </a:fld>
            <a:endParaRPr lang="tr-TR"/>
          </a:p>
        </p:txBody>
      </p:sp>
    </p:spTree>
    <p:extLst>
      <p:ext uri="{BB962C8B-B14F-4D97-AF65-F5344CB8AC3E}">
        <p14:creationId xmlns:p14="http://schemas.microsoft.com/office/powerpoint/2010/main" val="87556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26C9BB65-0995-49EA-AF8A-81A30633F878}" type="datetimeFigureOut">
              <a:rPr lang="tr-TR"/>
              <a:pPr>
                <a:defRPr/>
              </a:pPr>
              <a:t>27.02.2021</a:t>
            </a:fld>
            <a:endParaRPr lang="tr-TR"/>
          </a:p>
        </p:txBody>
      </p:sp>
      <p:sp>
        <p:nvSpPr>
          <p:cNvPr id="6" name="Altbilgi Yer Tutucusu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32F28A73-F6DE-4071-8DBD-86CE42F8E978}" type="slidenum">
              <a:rPr lang="tr-TR"/>
              <a:pPr>
                <a:defRPr/>
              </a:pPr>
              <a:t>‹#›</a:t>
            </a:fld>
            <a:endParaRPr lang="tr-TR"/>
          </a:p>
        </p:txBody>
      </p:sp>
    </p:spTree>
    <p:extLst>
      <p:ext uri="{BB962C8B-B14F-4D97-AF65-F5344CB8AC3E}">
        <p14:creationId xmlns:p14="http://schemas.microsoft.com/office/powerpoint/2010/main" val="351289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93D3873-3C4B-417C-9580-D68F58FBE21C}" type="datetimeFigureOut">
              <a:rPr lang="tr-TR"/>
              <a:pPr>
                <a:defRPr/>
              </a:pPr>
              <a:t>27.02.2021</a:t>
            </a:fld>
            <a:endParaRPr lang="tr-TR"/>
          </a:p>
        </p:txBody>
      </p:sp>
      <p:sp>
        <p:nvSpPr>
          <p:cNvPr id="6" name="Altbilgi Yer Tutucusu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8FAFC975-0775-4531-88CE-420974B3C902}" type="slidenum">
              <a:rPr lang="tr-TR"/>
              <a:pPr>
                <a:defRPr/>
              </a:pPr>
              <a:t>‹#›</a:t>
            </a:fld>
            <a:endParaRPr lang="tr-TR"/>
          </a:p>
        </p:txBody>
      </p:sp>
    </p:spTree>
    <p:extLst>
      <p:ext uri="{BB962C8B-B14F-4D97-AF65-F5344CB8AC3E}">
        <p14:creationId xmlns:p14="http://schemas.microsoft.com/office/powerpoint/2010/main" val="301963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075"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80C13CBB-280D-4AF7-92A3-AF1CCE8308EC}" type="datetimeFigureOut">
              <a:rPr lang="tr-TR"/>
              <a:pPr>
                <a:defRPr/>
              </a:pPr>
              <a:t>27.02.2021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5569A971-89FF-46F1-B97F-BEE3B8AA4384}"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1926" y="1864985"/>
            <a:ext cx="7811145" cy="1938992"/>
          </a:xfrm>
          <a:prstGeom prst="rect">
            <a:avLst/>
          </a:prstGeom>
        </p:spPr>
        <p:txBody>
          <a:bodyPr wrap="square">
            <a:spAutoFit/>
          </a:bodyPr>
          <a:lstStyle/>
          <a:p>
            <a:pPr algn="ctr"/>
            <a:r>
              <a:rPr lang="en-US" sz="4000" b="1" dirty="0"/>
              <a:t>Monetary and Fiscal </a:t>
            </a:r>
            <a:r>
              <a:rPr lang="en-US" sz="4000" b="1" dirty="0" smtClean="0"/>
              <a:t>Policy</a:t>
            </a:r>
            <a:endParaRPr lang="tr-TR" sz="4000" b="1" dirty="0" smtClean="0"/>
          </a:p>
          <a:p>
            <a:pPr algn="ctr"/>
            <a:endParaRPr lang="tr-TR" sz="4000" b="1" dirty="0" smtClean="0"/>
          </a:p>
          <a:p>
            <a:pPr algn="ctr"/>
            <a:r>
              <a:rPr lang="tr-TR" sz="4000" b="1" dirty="0" err="1" smtClean="0"/>
              <a:t>Chapter</a:t>
            </a:r>
            <a:r>
              <a:rPr lang="tr-TR" sz="4000" b="1" dirty="0" smtClean="0"/>
              <a:t> 5</a:t>
            </a:r>
            <a:endParaRPr lang="tr-TR" sz="4000" b="1" dirty="0"/>
          </a:p>
        </p:txBody>
      </p:sp>
    </p:spTree>
    <p:extLst>
      <p:ext uri="{BB962C8B-B14F-4D97-AF65-F5344CB8AC3E}">
        <p14:creationId xmlns:p14="http://schemas.microsoft.com/office/powerpoint/2010/main" val="356311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9451" y="1271029"/>
            <a:ext cx="8291593" cy="2241960"/>
          </a:xfrm>
          <a:prstGeom prst="rect">
            <a:avLst/>
          </a:prstGeom>
        </p:spPr>
        <p:txBody>
          <a:bodyPr wrap="square">
            <a:spAutoFit/>
          </a:bodyPr>
          <a:lstStyle/>
          <a:p>
            <a:pPr indent="457200" algn="just">
              <a:lnSpc>
                <a:spcPct val="150000"/>
              </a:lnSpc>
              <a:spcAft>
                <a:spcPts val="0"/>
              </a:spcAft>
            </a:pPr>
            <a:r>
              <a:rPr lang="en-US" sz="2400" dirty="0" smtClean="0">
                <a:effectLst/>
                <a:latin typeface="Times New Roman"/>
                <a:ea typeface="Calibri"/>
                <a:cs typeface="Times New Roman"/>
              </a:rPr>
              <a:t>We take here the case of an </a:t>
            </a:r>
            <a:r>
              <a:rPr lang="en-US" sz="2400" b="1" dirty="0" smtClean="0">
                <a:solidFill>
                  <a:srgbClr val="FF0000"/>
                </a:solidFill>
                <a:effectLst/>
                <a:latin typeface="Times New Roman"/>
                <a:ea typeface="Calibri"/>
                <a:cs typeface="Times New Roman"/>
              </a:rPr>
              <a:t>open market purchase</a:t>
            </a:r>
            <a:r>
              <a:rPr lang="en-US" sz="2400" dirty="0" smtClean="0">
                <a:solidFill>
                  <a:srgbClr val="FF0000"/>
                </a:solidFill>
                <a:effectLst/>
                <a:latin typeface="Times New Roman"/>
                <a:ea typeface="Calibri"/>
                <a:cs typeface="Times New Roman"/>
              </a:rPr>
              <a:t> </a:t>
            </a:r>
            <a:r>
              <a:rPr lang="en-US" sz="2400" dirty="0" smtClean="0">
                <a:effectLst/>
                <a:latin typeface="Times New Roman"/>
                <a:ea typeface="Calibri"/>
                <a:cs typeface="Times New Roman"/>
              </a:rPr>
              <a:t>of bonds. The </a:t>
            </a:r>
            <a:r>
              <a:rPr lang="tr-TR" sz="2400" dirty="0" smtClean="0">
                <a:effectLst/>
                <a:latin typeface="Times New Roman"/>
                <a:ea typeface="Calibri"/>
                <a:cs typeface="Times New Roman"/>
              </a:rPr>
              <a:t>CB</a:t>
            </a:r>
            <a:r>
              <a:rPr lang="en-US" sz="2400" dirty="0" smtClean="0">
                <a:effectLst/>
                <a:latin typeface="Times New Roman"/>
                <a:ea typeface="Calibri"/>
                <a:cs typeface="Times New Roman"/>
              </a:rPr>
              <a:t> pays for the bonds it buys with money </a:t>
            </a:r>
            <a:r>
              <a:rPr lang="en-US" sz="2400" i="1" dirty="0" smtClean="0">
                <a:effectLst/>
                <a:latin typeface="Times New Roman"/>
                <a:ea typeface="Calibri"/>
                <a:cs typeface="Times New Roman"/>
              </a:rPr>
              <a:t>that it can create. </a:t>
            </a:r>
            <a:r>
              <a:rPr lang="en-US" sz="2400" dirty="0" smtClean="0">
                <a:effectLst/>
                <a:latin typeface="Times New Roman"/>
                <a:ea typeface="Calibri"/>
                <a:cs typeface="Times New Roman"/>
              </a:rPr>
              <a:t>One can usefully think of the </a:t>
            </a:r>
            <a:r>
              <a:rPr lang="tr-TR" sz="2400" dirty="0" smtClean="0">
                <a:effectLst/>
                <a:latin typeface="Times New Roman"/>
                <a:ea typeface="Calibri"/>
                <a:cs typeface="Times New Roman"/>
              </a:rPr>
              <a:t>CB</a:t>
            </a:r>
            <a:r>
              <a:rPr lang="en-US" sz="2400" dirty="0" smtClean="0">
                <a:effectLst/>
                <a:latin typeface="Times New Roman"/>
                <a:ea typeface="Calibri"/>
                <a:cs typeface="Times New Roman"/>
              </a:rPr>
              <a:t> as “printing” money with which to buy bonds, even though that is not strictly correct. </a:t>
            </a:r>
            <a:endParaRPr lang="tr-TR" sz="2400" dirty="0" smtClean="0">
              <a:effectLst/>
              <a:latin typeface="Times New Roman"/>
              <a:ea typeface="Calibri"/>
              <a:cs typeface="Times New Roman"/>
            </a:endParaRPr>
          </a:p>
        </p:txBody>
      </p:sp>
    </p:spTree>
    <p:extLst>
      <p:ext uri="{BB962C8B-B14F-4D97-AF65-F5344CB8AC3E}">
        <p14:creationId xmlns:p14="http://schemas.microsoft.com/office/powerpoint/2010/main" val="4438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3953" y="1341266"/>
            <a:ext cx="8260596" cy="2862322"/>
          </a:xfrm>
          <a:prstGeom prst="rect">
            <a:avLst/>
          </a:prstGeom>
        </p:spPr>
        <p:txBody>
          <a:bodyPr wrap="square">
            <a:spAutoFit/>
          </a:bodyPr>
          <a:lstStyle/>
          <a:p>
            <a:pPr lvl="0" indent="457200" algn="just">
              <a:lnSpc>
                <a:spcPct val="150000"/>
              </a:lnSpc>
              <a:spcAft>
                <a:spcPts val="0"/>
              </a:spcAft>
            </a:pPr>
            <a:r>
              <a:rPr lang="en-US" sz="2400" dirty="0">
                <a:solidFill>
                  <a:prstClr val="black"/>
                </a:solidFill>
                <a:latin typeface="Times New Roman"/>
                <a:ea typeface="Calibri"/>
                <a:cs typeface="Times New Roman"/>
              </a:rPr>
              <a:t>When the </a:t>
            </a:r>
            <a:r>
              <a:rPr lang="tr-TR" sz="2400" b="1" i="1" dirty="0">
                <a:solidFill>
                  <a:prstClr val="black"/>
                </a:solidFill>
                <a:latin typeface="Times New Roman"/>
                <a:ea typeface="Calibri"/>
                <a:cs typeface="Times New Roman"/>
              </a:rPr>
              <a:t>CB</a:t>
            </a:r>
            <a:r>
              <a:rPr lang="en-US" sz="2400" b="1" i="1" dirty="0">
                <a:solidFill>
                  <a:prstClr val="black"/>
                </a:solidFill>
                <a:latin typeface="Times New Roman"/>
                <a:ea typeface="Calibri"/>
                <a:cs typeface="Times New Roman"/>
              </a:rPr>
              <a:t> buys bonds</a:t>
            </a:r>
            <a:r>
              <a:rPr lang="en-US" sz="2400" dirty="0">
                <a:solidFill>
                  <a:prstClr val="black"/>
                </a:solidFill>
                <a:latin typeface="Times New Roman"/>
                <a:ea typeface="Calibri"/>
                <a:cs typeface="Times New Roman"/>
              </a:rPr>
              <a:t>, it reduces the quantity of bonds available in the market and thereby tends to increase their price, or lower their yield—only at a lower interest rate will the public be prepared to hold a smaller fraction of its wealth in the form of bonds and a larger fraction in the form of money.</a:t>
            </a:r>
            <a:endParaRPr lang="tr-TR" sz="2400" dirty="0">
              <a:solidFill>
                <a:prstClr val="black"/>
              </a:solidFill>
              <a:latin typeface="Calibri"/>
              <a:ea typeface="Calibri"/>
              <a:cs typeface="Times New Roman"/>
            </a:endParaRPr>
          </a:p>
        </p:txBody>
      </p:sp>
    </p:spTree>
    <p:extLst>
      <p:ext uri="{BB962C8B-B14F-4D97-AF65-F5344CB8AC3E}">
        <p14:creationId xmlns:p14="http://schemas.microsoft.com/office/powerpoint/2010/main" val="2882066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577769"/>
          </a:xfrm>
          <a:solidFill>
            <a:schemeClr val="bg1">
              <a:alpha val="72156"/>
            </a:schemeClr>
          </a:solidFill>
        </p:spPr>
        <p:txBody>
          <a:bodyPr/>
          <a:lstStyle/>
          <a:p>
            <a:pPr eaLnBrk="1" hangingPunct="1"/>
            <a:r>
              <a:rPr lang="en-US" altLang="en-US" dirty="0" smtClean="0"/>
              <a:t>Monetary Policy</a:t>
            </a:r>
          </a:p>
        </p:txBody>
      </p:sp>
      <p:sp>
        <p:nvSpPr>
          <p:cNvPr id="64515" name="Rectangle 3"/>
          <p:cNvSpPr>
            <a:spLocks noGrp="1" noChangeArrowheads="1"/>
          </p:cNvSpPr>
          <p:nvPr>
            <p:ph idx="1"/>
          </p:nvPr>
        </p:nvSpPr>
        <p:spPr>
          <a:solidFill>
            <a:schemeClr val="bg1">
              <a:alpha val="78038"/>
            </a:schemeClr>
          </a:solidFill>
        </p:spPr>
        <p:txBody>
          <a:bodyPr/>
          <a:lstStyle/>
          <a:p>
            <a:pPr marL="0" indent="0" eaLnBrk="1" hangingPunct="1">
              <a:buFont typeface="Arial" charset="0"/>
              <a:buNone/>
            </a:pPr>
            <a:r>
              <a:rPr lang="en-US" altLang="en-US" sz="1600" dirty="0" smtClean="0"/>
              <a:t> </a:t>
            </a:r>
          </a:p>
        </p:txBody>
      </p:sp>
      <p:pic>
        <p:nvPicPr>
          <p:cNvPr id="645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632" y="2235199"/>
            <a:ext cx="4071937"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353366" y="954236"/>
            <a:ext cx="3629697" cy="5725534"/>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ook Antiqu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ook Antiqu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ook Antiqu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ook Antiqu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n-US" sz="1800" dirty="0">
                <a:latin typeface="Arial" pitchFamily="34" charset="0"/>
                <a:cs typeface="Arial" pitchFamily="34" charset="0"/>
              </a:rPr>
              <a:t>Figure </a:t>
            </a:r>
            <a:r>
              <a:rPr lang="tr-TR" sz="1800" dirty="0">
                <a:latin typeface="Arial" pitchFamily="34" charset="0"/>
                <a:cs typeface="Arial" pitchFamily="34" charset="0"/>
              </a:rPr>
              <a:t>1</a:t>
            </a:r>
            <a:r>
              <a:rPr lang="en-US" sz="1800" dirty="0" smtClean="0">
                <a:latin typeface="Arial" pitchFamily="34" charset="0"/>
                <a:cs typeface="Arial" pitchFamily="34" charset="0"/>
              </a:rPr>
              <a:t> </a:t>
            </a:r>
            <a:r>
              <a:rPr lang="en-US" sz="1800" dirty="0">
                <a:latin typeface="Arial" pitchFamily="34" charset="0"/>
                <a:cs typeface="Arial" pitchFamily="34" charset="0"/>
              </a:rPr>
              <a:t>shows graphically how an </a:t>
            </a:r>
            <a:r>
              <a:rPr lang="en-US" sz="1800" b="1" dirty="0">
                <a:latin typeface="Arial" pitchFamily="34" charset="0"/>
                <a:cs typeface="Arial" pitchFamily="34" charset="0"/>
              </a:rPr>
              <a:t>open market purchase </a:t>
            </a:r>
            <a:r>
              <a:rPr lang="en-US" sz="1800" dirty="0">
                <a:latin typeface="Arial" pitchFamily="34" charset="0"/>
                <a:cs typeface="Arial" pitchFamily="34" charset="0"/>
              </a:rPr>
              <a:t>works. The initial equilibrium at point E is on the initial LM schedule that corresponds to a real money supply, M/P. Now consider an open market purchase by the </a:t>
            </a:r>
            <a:r>
              <a:rPr lang="tr-TR" sz="1800" dirty="0" smtClean="0">
                <a:latin typeface="Arial" pitchFamily="34" charset="0"/>
                <a:cs typeface="Arial" pitchFamily="34" charset="0"/>
              </a:rPr>
              <a:t>CB</a:t>
            </a:r>
            <a:r>
              <a:rPr lang="en-US" sz="1800" dirty="0" smtClean="0">
                <a:latin typeface="Arial" pitchFamily="34" charset="0"/>
                <a:cs typeface="Arial" pitchFamily="34" charset="0"/>
              </a:rPr>
              <a:t>. </a:t>
            </a:r>
            <a:r>
              <a:rPr lang="en-US" sz="1800" dirty="0">
                <a:latin typeface="Arial" pitchFamily="34" charset="0"/>
                <a:cs typeface="Arial" pitchFamily="34" charset="0"/>
              </a:rPr>
              <a:t>This increases the nominal quantity of money and, given the price level, the real quantity of money. As a consequence, the LM schedule will shift to LM’. The new equilibrium will be at point E’, with a lower interest rate and a higher level of income. The equilibrium level of income rises because the open market purchase reduces the interest rate and thereby increases investment spending.</a:t>
            </a:r>
            <a:endParaRPr lang="en-US"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solidFill>
            <a:schemeClr val="bg1">
              <a:alpha val="72156"/>
            </a:schemeClr>
          </a:solidFill>
        </p:spPr>
        <p:txBody>
          <a:bodyPr/>
          <a:lstStyle/>
          <a:p>
            <a:pPr eaLnBrk="1" hangingPunct="1"/>
            <a:r>
              <a:rPr lang="en-US" altLang="en-US" smtClean="0"/>
              <a:t>Monetary Policy</a:t>
            </a:r>
          </a:p>
        </p:txBody>
      </p:sp>
      <p:sp>
        <p:nvSpPr>
          <p:cNvPr id="65539" name="Rectangle 3"/>
          <p:cNvSpPr>
            <a:spLocks noGrp="1" noChangeArrowheads="1"/>
          </p:cNvSpPr>
          <p:nvPr>
            <p:ph idx="1"/>
          </p:nvPr>
        </p:nvSpPr>
        <p:spPr>
          <a:solidFill>
            <a:schemeClr val="bg1">
              <a:alpha val="78038"/>
            </a:schemeClr>
          </a:solidFill>
        </p:spPr>
        <p:txBody>
          <a:bodyPr/>
          <a:lstStyle/>
          <a:p>
            <a:pPr marL="0" indent="0" eaLnBrk="1" hangingPunct="1">
              <a:buFont typeface="Arial" charset="0"/>
              <a:buNone/>
            </a:pPr>
            <a:r>
              <a:rPr lang="en-US" altLang="en-US" sz="1800" smtClean="0"/>
              <a:t> </a:t>
            </a:r>
          </a:p>
        </p:txBody>
      </p:sp>
      <p:sp>
        <p:nvSpPr>
          <p:cNvPr id="65541" name="Rectangle 3"/>
          <p:cNvSpPr txBox="1">
            <a:spLocks noChangeArrowheads="1"/>
          </p:cNvSpPr>
          <p:nvPr/>
        </p:nvSpPr>
        <p:spPr bwMode="auto">
          <a:xfrm>
            <a:off x="830263" y="1668462"/>
            <a:ext cx="3241675" cy="49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altLang="en-US" dirty="0">
                <a:latin typeface="Arial" pitchFamily="34" charset="0"/>
                <a:cs typeface="Arial" pitchFamily="34" charset="0"/>
              </a:rPr>
              <a:t>Adjustment to the monetary expansion:</a:t>
            </a:r>
          </a:p>
          <a:p>
            <a:pPr lvl="1" eaLnBrk="1" hangingPunct="1">
              <a:spcBef>
                <a:spcPct val="20000"/>
              </a:spcBef>
              <a:buFont typeface="Arial" charset="0"/>
              <a:buChar char="–"/>
            </a:pPr>
            <a:r>
              <a:rPr lang="en-US" altLang="en-US" dirty="0">
                <a:latin typeface="Arial" pitchFamily="34" charset="0"/>
                <a:cs typeface="Arial" pitchFamily="34" charset="0"/>
              </a:rPr>
              <a:t>Increase in money supply creates excess supply of money</a:t>
            </a:r>
          </a:p>
          <a:p>
            <a:pPr lvl="1" eaLnBrk="1" hangingPunct="1">
              <a:spcBef>
                <a:spcPct val="20000"/>
              </a:spcBef>
              <a:buFont typeface="Arial" charset="0"/>
              <a:buChar char="–"/>
            </a:pPr>
            <a:r>
              <a:rPr lang="en-US" altLang="en-US" dirty="0">
                <a:latin typeface="Arial" pitchFamily="34" charset="0"/>
                <a:cs typeface="Arial" pitchFamily="34" charset="0"/>
              </a:rPr>
              <a:t>Public buys other assets </a:t>
            </a:r>
          </a:p>
          <a:p>
            <a:pPr lvl="1" eaLnBrk="1" hangingPunct="1">
              <a:spcBef>
                <a:spcPct val="20000"/>
              </a:spcBef>
              <a:buFont typeface="Arial" charset="0"/>
              <a:buChar char="–"/>
            </a:pPr>
            <a:r>
              <a:rPr lang="en-US" altLang="en-US" dirty="0">
                <a:latin typeface="Arial" pitchFamily="34" charset="0"/>
                <a:cs typeface="Arial" pitchFamily="34" charset="0"/>
              </a:rPr>
              <a:t>Asset prices increase, yields decrease </a:t>
            </a:r>
            <a:r>
              <a:rPr lang="en-US" altLang="en-US" dirty="0">
                <a:latin typeface="Arial" pitchFamily="34" charset="0"/>
                <a:cs typeface="Arial" pitchFamily="34" charset="0"/>
                <a:sym typeface="Symbol" pitchFamily="18" charset="2"/>
              </a:rPr>
              <a:t> move to point E</a:t>
            </a:r>
            <a:r>
              <a:rPr lang="en-US" altLang="en-US" baseline="-25000" dirty="0">
                <a:latin typeface="Arial" pitchFamily="34" charset="0"/>
                <a:cs typeface="Arial" pitchFamily="34" charset="0"/>
                <a:sym typeface="Symbol" pitchFamily="18" charset="2"/>
              </a:rPr>
              <a:t>1</a:t>
            </a:r>
            <a:endParaRPr lang="en-US" altLang="en-US" dirty="0">
              <a:latin typeface="Arial" pitchFamily="34" charset="0"/>
              <a:cs typeface="Arial" pitchFamily="34" charset="0"/>
            </a:endParaRPr>
          </a:p>
          <a:p>
            <a:pPr lvl="1" eaLnBrk="1" hangingPunct="1">
              <a:spcBef>
                <a:spcPct val="20000"/>
              </a:spcBef>
              <a:buFont typeface="Arial" charset="0"/>
              <a:buChar char="–"/>
            </a:pPr>
            <a:r>
              <a:rPr lang="en-US" altLang="en-US" dirty="0">
                <a:latin typeface="Arial" pitchFamily="34" charset="0"/>
                <a:cs typeface="Arial" pitchFamily="34" charset="0"/>
              </a:rPr>
              <a:t>Decline in interest rate results in excess demand for goods</a:t>
            </a:r>
          </a:p>
          <a:p>
            <a:pPr lvl="1" eaLnBrk="1" hangingPunct="1">
              <a:spcBef>
                <a:spcPct val="20000"/>
              </a:spcBef>
              <a:buFont typeface="Arial" charset="0"/>
              <a:buChar char="–"/>
            </a:pPr>
            <a:r>
              <a:rPr lang="en-US" altLang="en-US" dirty="0">
                <a:latin typeface="Arial" pitchFamily="34" charset="0"/>
                <a:cs typeface="Arial" pitchFamily="34" charset="0"/>
              </a:rPr>
              <a:t>Output expands and move up LM’ schedule</a:t>
            </a:r>
          </a:p>
        </p:txBody>
      </p:sp>
      <p:pic>
        <p:nvPicPr>
          <p:cNvPr id="6554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663" y="2235200"/>
            <a:ext cx="4071937"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kdörtgen 1"/>
          <p:cNvSpPr>
            <a:spLocks noChangeArrowheads="1"/>
          </p:cNvSpPr>
          <p:nvPr/>
        </p:nvSpPr>
        <p:spPr bwMode="auto">
          <a:xfrm>
            <a:off x="212725" y="765175"/>
            <a:ext cx="87122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tr-TR" altLang="tr-TR" sz="2400" b="1" dirty="0" smtClean="0">
                <a:solidFill>
                  <a:srgbClr val="000000"/>
                </a:solidFill>
                <a:latin typeface="Calibri" pitchFamily="34" charset="0"/>
              </a:rPr>
              <a:t>A</a:t>
            </a:r>
            <a:r>
              <a:rPr lang="en-US" altLang="tr-TR" sz="2400" b="1" dirty="0" err="1" smtClean="0">
                <a:solidFill>
                  <a:srgbClr val="000000"/>
                </a:solidFill>
                <a:latin typeface="Calibri" pitchFamily="34" charset="0"/>
              </a:rPr>
              <a:t>djustment</a:t>
            </a:r>
            <a:r>
              <a:rPr lang="en-US" altLang="tr-TR" sz="2400" b="1" dirty="0" smtClean="0">
                <a:solidFill>
                  <a:srgbClr val="000000"/>
                </a:solidFill>
                <a:latin typeface="Calibri" pitchFamily="34" charset="0"/>
              </a:rPr>
              <a:t> </a:t>
            </a:r>
            <a:r>
              <a:rPr lang="en-US" altLang="tr-TR" sz="2400" b="1" dirty="0">
                <a:solidFill>
                  <a:srgbClr val="000000"/>
                </a:solidFill>
                <a:latin typeface="Calibri" pitchFamily="34" charset="0"/>
              </a:rPr>
              <a:t>to the monetary </a:t>
            </a:r>
            <a:r>
              <a:rPr lang="en-US" altLang="tr-TR" sz="2400" b="1" dirty="0" smtClean="0">
                <a:solidFill>
                  <a:srgbClr val="000000"/>
                </a:solidFill>
                <a:latin typeface="Calibri" pitchFamily="34" charset="0"/>
              </a:rPr>
              <a:t>expansion</a:t>
            </a:r>
            <a:endParaRPr lang="tr-TR" altLang="tr-TR" sz="2400" dirty="0">
              <a:solidFill>
                <a:srgbClr val="000000"/>
              </a:solidFill>
              <a:latin typeface="Calibri" pitchFamily="34" charset="0"/>
            </a:endParaRPr>
          </a:p>
          <a:p>
            <a:pPr algn="just" eaLnBrk="1" hangingPunct="1"/>
            <a:endParaRPr lang="tr-TR" altLang="tr-TR" sz="2400" dirty="0" smtClean="0">
              <a:solidFill>
                <a:srgbClr val="000000"/>
              </a:solidFill>
              <a:latin typeface="Calibri" pitchFamily="34" charset="0"/>
            </a:endParaRPr>
          </a:p>
          <a:p>
            <a:pPr algn="just" eaLnBrk="1" hangingPunct="1"/>
            <a:r>
              <a:rPr lang="en-US" altLang="tr-TR" sz="2400" dirty="0" smtClean="0">
                <a:solidFill>
                  <a:srgbClr val="000000"/>
                </a:solidFill>
                <a:latin typeface="Calibri" pitchFamily="34" charset="0"/>
              </a:rPr>
              <a:t>At </a:t>
            </a:r>
            <a:r>
              <a:rPr lang="en-US" altLang="tr-TR" sz="2400" dirty="0">
                <a:solidFill>
                  <a:srgbClr val="000000"/>
                </a:solidFill>
                <a:latin typeface="Calibri" pitchFamily="34" charset="0"/>
              </a:rPr>
              <a:t>the initial equilibrium point, E, the increase in the money supply creates an excess supply of money to which the public adjusts by trying to buy other assets. In the process, asset prices increase and yields decline.</a:t>
            </a:r>
            <a:endParaRPr lang="tr-TR" altLang="tr-TR" sz="2400" dirty="0">
              <a:solidFill>
                <a:srgbClr val="000000"/>
              </a:solidFill>
              <a:latin typeface="Calibri" pitchFamily="34" charset="0"/>
            </a:endParaRPr>
          </a:p>
          <a:p>
            <a:pPr algn="just" eaLnBrk="1" hangingPunct="1"/>
            <a:endParaRPr lang="tr-TR" altLang="tr-TR" sz="2400" dirty="0">
              <a:solidFill>
                <a:srgbClr val="000000"/>
              </a:solidFill>
              <a:latin typeface="Calibri" pitchFamily="34" charset="0"/>
            </a:endParaRPr>
          </a:p>
          <a:p>
            <a:pPr algn="just" eaLnBrk="1" hangingPunct="1"/>
            <a:r>
              <a:rPr lang="en-US" altLang="tr-TR" sz="2400" dirty="0">
                <a:solidFill>
                  <a:srgbClr val="000000"/>
                </a:solidFill>
                <a:latin typeface="Calibri" pitchFamily="34" charset="0"/>
              </a:rPr>
              <a:t>Because money and asset markets adjust rapidly, we move immediately to point</a:t>
            </a:r>
            <a:r>
              <a:rPr lang="tr-TR" altLang="tr-TR" sz="2400" dirty="0">
                <a:solidFill>
                  <a:srgbClr val="000000"/>
                </a:solidFill>
                <a:latin typeface="Calibri" pitchFamily="34" charset="0"/>
              </a:rPr>
              <a:t> E1,</a:t>
            </a:r>
            <a:r>
              <a:rPr lang="en-US" altLang="tr-TR" sz="2400" dirty="0">
                <a:solidFill>
                  <a:srgbClr val="000000"/>
                </a:solidFill>
                <a:latin typeface="Calibri" pitchFamily="34" charset="0"/>
              </a:rPr>
              <a:t> where the money market clears and where the public is willing to hold the larger real quantity of money because the interest rate has declined sufficiently. At point </a:t>
            </a:r>
            <a:r>
              <a:rPr lang="tr-TR" altLang="tr-TR" sz="2400" dirty="0">
                <a:solidFill>
                  <a:srgbClr val="000000"/>
                </a:solidFill>
                <a:latin typeface="Calibri" pitchFamily="34" charset="0"/>
              </a:rPr>
              <a:t>E1, </a:t>
            </a:r>
            <a:r>
              <a:rPr lang="en-US" altLang="tr-TR" sz="2400" dirty="0">
                <a:solidFill>
                  <a:srgbClr val="000000"/>
                </a:solidFill>
                <a:latin typeface="Calibri" pitchFamily="34" charset="0"/>
              </a:rPr>
              <a:t>however, there is an excess demand for goods. The decline in the interest rate, given the initial income level has raised aggregate demand and is causing inventories to run down. In response, output expands and we start moving up the schedule. </a:t>
            </a:r>
            <a:endParaRPr lang="tr-TR" altLang="tr-TR" sz="2400" dirty="0">
              <a:solidFill>
                <a:srgbClr val="000000"/>
              </a:solidFill>
              <a:latin typeface="Calibri" pitchFamily="34" charset="0"/>
            </a:endParaRPr>
          </a:p>
          <a:p>
            <a:pPr algn="just" eaLnBrk="1" hangingPunct="1"/>
            <a:endParaRPr lang="tr-TR" altLang="tr-TR" sz="2000" dirty="0">
              <a:solidFill>
                <a:srgbClr val="000000"/>
              </a:solidFill>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kdörtgen 1"/>
          <p:cNvSpPr>
            <a:spLocks noChangeArrowheads="1"/>
          </p:cNvSpPr>
          <p:nvPr/>
        </p:nvSpPr>
        <p:spPr bwMode="auto">
          <a:xfrm>
            <a:off x="179388" y="1656327"/>
            <a:ext cx="8713787"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tr-TR" sz="2400" b="1" dirty="0">
                <a:solidFill>
                  <a:srgbClr val="000000"/>
                </a:solidFill>
                <a:latin typeface="Calibri" pitchFamily="34" charset="0"/>
              </a:rPr>
              <a:t>Why does the interest rate rise during the adjustment process? </a:t>
            </a:r>
            <a:endParaRPr lang="tr-TR" altLang="tr-TR" sz="2400" b="1" dirty="0" smtClean="0">
              <a:solidFill>
                <a:srgbClr val="000000"/>
              </a:solidFill>
              <a:latin typeface="Calibri" pitchFamily="34" charset="0"/>
            </a:endParaRPr>
          </a:p>
          <a:p>
            <a:pPr algn="just" eaLnBrk="1" hangingPunct="1"/>
            <a:endParaRPr lang="tr-TR" altLang="tr-TR" sz="2400" b="1" dirty="0">
              <a:solidFill>
                <a:srgbClr val="000000"/>
              </a:solidFill>
              <a:latin typeface="Calibri" pitchFamily="34" charset="0"/>
            </a:endParaRPr>
          </a:p>
          <a:p>
            <a:pPr algn="just" eaLnBrk="1" hangingPunct="1">
              <a:lnSpc>
                <a:spcPct val="150000"/>
              </a:lnSpc>
            </a:pPr>
            <a:r>
              <a:rPr lang="en-US" altLang="tr-TR" sz="2400" dirty="0" smtClean="0">
                <a:solidFill>
                  <a:srgbClr val="000000"/>
                </a:solidFill>
                <a:latin typeface="Calibri" pitchFamily="34" charset="0"/>
              </a:rPr>
              <a:t>Because </a:t>
            </a:r>
            <a:r>
              <a:rPr lang="en-US" altLang="tr-TR" sz="2400" dirty="0">
                <a:solidFill>
                  <a:srgbClr val="000000"/>
                </a:solidFill>
                <a:latin typeface="Calibri" pitchFamily="34" charset="0"/>
              </a:rPr>
              <a:t>the increase in output raises the demand for money, and the greater demand for money has to be checked by higher interest rates. Thus, the increase in the money stock first causes interest rates to fall as the public adjusts its portfolio and then—as a result of the decline in interest rates—increases aggregate demand.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ikdörtgen 1"/>
          <p:cNvSpPr>
            <a:spLocks noChangeArrowheads="1"/>
          </p:cNvSpPr>
          <p:nvPr/>
        </p:nvSpPr>
        <p:spPr bwMode="auto">
          <a:xfrm>
            <a:off x="0" y="223838"/>
            <a:ext cx="88312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400" b="1" dirty="0">
                <a:solidFill>
                  <a:srgbClr val="000000"/>
                </a:solidFill>
                <a:latin typeface="Calibri" pitchFamily="34" charset="0"/>
              </a:rPr>
              <a:t>A</a:t>
            </a:r>
            <a:r>
              <a:rPr lang="en-US" altLang="tr-TR" sz="2400" b="1" dirty="0" err="1">
                <a:solidFill>
                  <a:srgbClr val="000000"/>
                </a:solidFill>
                <a:latin typeface="Calibri" pitchFamily="34" charset="0"/>
              </a:rPr>
              <a:t>djustment</a:t>
            </a:r>
            <a:r>
              <a:rPr lang="en-US" altLang="tr-TR" sz="2400" b="1" dirty="0">
                <a:solidFill>
                  <a:srgbClr val="000000"/>
                </a:solidFill>
                <a:latin typeface="Calibri" pitchFamily="34" charset="0"/>
              </a:rPr>
              <a:t> to the monetary expansion</a:t>
            </a:r>
            <a:endParaRPr lang="tr-TR" altLang="tr-TR" sz="2400" b="1" dirty="0">
              <a:solidFill>
                <a:srgbClr val="000000"/>
              </a:solidFill>
              <a:latin typeface="Calibri" pitchFamily="34" charset="0"/>
            </a:endParaRPr>
          </a:p>
          <a:p>
            <a:pPr eaLnBrk="1" hangingPunct="1"/>
            <a:endParaRPr lang="tr-TR" altLang="tr-TR" sz="2400" b="1" dirty="0">
              <a:solidFill>
                <a:srgbClr val="000000"/>
              </a:solidFill>
              <a:latin typeface="Calibri" pitchFamily="34" charset="0"/>
            </a:endParaRPr>
          </a:p>
          <a:p>
            <a:pPr eaLnBrk="1" hangingPunct="1"/>
            <a:r>
              <a:rPr lang="tr-TR" altLang="tr-TR" sz="2200" u="sng" dirty="0">
                <a:solidFill>
                  <a:srgbClr val="000000"/>
                </a:solidFill>
                <a:latin typeface="Calibri" pitchFamily="34" charset="0"/>
              </a:rPr>
              <a:t>At E</a:t>
            </a:r>
            <a:endParaRPr lang="tr-TR" altLang="tr-TR" sz="2200" dirty="0">
              <a:solidFill>
                <a:srgbClr val="000000"/>
              </a:solidFill>
              <a:latin typeface="Calibri" pitchFamily="34" charset="0"/>
            </a:endParaRPr>
          </a:p>
          <a:p>
            <a:pPr eaLnBrk="1" hangingPunct="1"/>
            <a:r>
              <a:rPr lang="tr-TR" altLang="tr-TR" sz="2200" dirty="0">
                <a:solidFill>
                  <a:srgbClr val="000000"/>
                </a:solidFill>
                <a:latin typeface="Calibri" pitchFamily="34" charset="0"/>
              </a:rPr>
              <a:t>ESM (L&lt; M/P) → </a:t>
            </a:r>
            <a:r>
              <a:rPr lang="tr-TR" altLang="tr-TR" sz="2200" dirty="0" err="1">
                <a:solidFill>
                  <a:srgbClr val="000000"/>
                </a:solidFill>
                <a:latin typeface="Calibri" pitchFamily="34" charset="0"/>
              </a:rPr>
              <a:t>Pbond</a:t>
            </a:r>
            <a:r>
              <a:rPr lang="tr-TR" altLang="tr-TR" sz="2200" dirty="0">
                <a:solidFill>
                  <a:srgbClr val="000000"/>
                </a:solidFill>
                <a:latin typeface="Calibri" pitchFamily="34" charset="0"/>
              </a:rPr>
              <a:t> ↑ → i↓ →  I ↑ → Y ↑ → L↑→ i↑ Reach </a:t>
            </a:r>
            <a:r>
              <a:rPr lang="tr-TR" altLang="tr-TR" sz="2200" dirty="0" err="1">
                <a:solidFill>
                  <a:srgbClr val="000000"/>
                </a:solidFill>
                <a:latin typeface="Calibri" pitchFamily="34" charset="0"/>
              </a:rPr>
              <a:t>to</a:t>
            </a:r>
            <a:r>
              <a:rPr lang="tr-TR" altLang="tr-TR" sz="2200" dirty="0">
                <a:solidFill>
                  <a:srgbClr val="000000"/>
                </a:solidFill>
                <a:latin typeface="Calibri" pitchFamily="34" charset="0"/>
              </a:rPr>
              <a:t> E’</a:t>
            </a:r>
          </a:p>
          <a:p>
            <a:pPr eaLnBrk="1" hangingPunct="1"/>
            <a:endParaRPr lang="tr-TR" altLang="tr-TR" sz="2200" b="1" dirty="0">
              <a:solidFill>
                <a:srgbClr val="000000"/>
              </a:solidFill>
              <a:latin typeface="Calibri" pitchFamily="34" charset="0"/>
            </a:endParaRPr>
          </a:p>
          <a:p>
            <a:pPr eaLnBrk="1" hangingPunct="1"/>
            <a:r>
              <a:rPr lang="tr-TR" altLang="tr-TR" sz="2200" u="sng" dirty="0">
                <a:solidFill>
                  <a:srgbClr val="000000"/>
                </a:solidFill>
                <a:latin typeface="Calibri" pitchFamily="34" charset="0"/>
              </a:rPr>
              <a:t>At E1</a:t>
            </a:r>
            <a:endParaRPr lang="tr-TR" altLang="tr-TR" sz="2200" b="1" dirty="0">
              <a:solidFill>
                <a:srgbClr val="000000"/>
              </a:solidFill>
              <a:latin typeface="Calibri" pitchFamily="34" charset="0"/>
            </a:endParaRPr>
          </a:p>
          <a:p>
            <a:pPr eaLnBrk="1" hangingPunct="1"/>
            <a:r>
              <a:rPr lang="tr-TR" altLang="tr-TR" sz="2200" dirty="0">
                <a:solidFill>
                  <a:srgbClr val="000000"/>
                </a:solidFill>
                <a:latin typeface="Calibri" pitchFamily="34" charset="0"/>
              </a:rPr>
              <a:t>EDG</a:t>
            </a:r>
            <a:r>
              <a:rPr lang="tr-TR" altLang="tr-TR" sz="2200" b="1" dirty="0">
                <a:solidFill>
                  <a:srgbClr val="000000"/>
                </a:solidFill>
                <a:latin typeface="Calibri" pitchFamily="34" charset="0"/>
              </a:rPr>
              <a:t> → </a:t>
            </a:r>
            <a:r>
              <a:rPr lang="tr-TR" altLang="tr-TR" sz="2200" dirty="0">
                <a:solidFill>
                  <a:srgbClr val="000000"/>
                </a:solidFill>
                <a:latin typeface="Calibri" pitchFamily="34" charset="0"/>
              </a:rPr>
              <a:t>Y ↑</a:t>
            </a:r>
            <a:endParaRPr lang="tr-TR" altLang="tr-TR" sz="2200" b="1" dirty="0">
              <a:solidFill>
                <a:srgbClr val="000000"/>
              </a:solidFill>
              <a:latin typeface="Calibri" pitchFamily="34" charset="0"/>
            </a:endParaRPr>
          </a:p>
          <a:p>
            <a:pPr eaLnBrk="1" hangingPunct="1"/>
            <a:endParaRPr lang="tr-TR" altLang="tr-TR" dirty="0">
              <a:solidFill>
                <a:srgbClr val="000000"/>
              </a:solidFill>
              <a:latin typeface="Calibri" pitchFamily="34" charset="0"/>
            </a:endParaRPr>
          </a:p>
        </p:txBody>
      </p:sp>
      <p:pic>
        <p:nvPicPr>
          <p:cNvPr id="6963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781300"/>
            <a:ext cx="5516563"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Düz Ok Bağlayıcısı 2"/>
          <p:cNvCxnSpPr/>
          <p:nvPr/>
        </p:nvCxnSpPr>
        <p:spPr>
          <a:xfrm flipV="1">
            <a:off x="1518834" y="1624013"/>
            <a:ext cx="3657600" cy="1010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229600" cy="701755"/>
          </a:xfrm>
          <a:solidFill>
            <a:schemeClr val="bg1">
              <a:alpha val="72156"/>
            </a:schemeClr>
          </a:solidFill>
        </p:spPr>
        <p:txBody>
          <a:bodyPr/>
          <a:lstStyle/>
          <a:p>
            <a:pPr eaLnBrk="1" hangingPunct="1"/>
            <a:r>
              <a:rPr lang="en-US" altLang="en-US" dirty="0" smtClean="0"/>
              <a:t>Trans</a:t>
            </a:r>
            <a:r>
              <a:rPr lang="tr-TR" altLang="en-US" dirty="0" err="1" smtClean="0"/>
              <a:t>mission</a:t>
            </a:r>
            <a:r>
              <a:rPr lang="en-US" altLang="en-US" dirty="0" smtClean="0"/>
              <a:t> Mechanism</a:t>
            </a:r>
          </a:p>
        </p:txBody>
      </p:sp>
      <p:sp>
        <p:nvSpPr>
          <p:cNvPr id="70659" name="Rectangle 3"/>
          <p:cNvSpPr>
            <a:spLocks noGrp="1" noChangeArrowheads="1"/>
          </p:cNvSpPr>
          <p:nvPr>
            <p:ph idx="1"/>
          </p:nvPr>
        </p:nvSpPr>
        <p:spPr>
          <a:xfrm>
            <a:off x="457200" y="1219200"/>
            <a:ext cx="8229600" cy="3073831"/>
          </a:xfrm>
          <a:solidFill>
            <a:schemeClr val="bg1">
              <a:alpha val="78038"/>
            </a:schemeClr>
          </a:solidFill>
        </p:spPr>
        <p:txBody>
          <a:bodyPr/>
          <a:lstStyle/>
          <a:p>
            <a:pPr marL="0" indent="0" eaLnBrk="1" hangingPunct="1">
              <a:buNone/>
            </a:pPr>
            <a:r>
              <a:rPr lang="en-US" altLang="en-US" sz="1800" dirty="0" smtClean="0"/>
              <a:t>Two steps in the transmission mechanism (the process by which changes in monetary policy affect AD):</a:t>
            </a:r>
          </a:p>
          <a:p>
            <a:pPr marL="1033463" lvl="2" indent="-347663" eaLnBrk="1" hangingPunct="1">
              <a:buFontTx/>
              <a:buAutoNum type="arabicPeriod"/>
            </a:pPr>
            <a:r>
              <a:rPr lang="en-US" altLang="en-US" sz="1800" dirty="0" smtClean="0"/>
              <a:t>An increase in real balances generates a </a:t>
            </a:r>
            <a:r>
              <a:rPr lang="en-US" altLang="en-US" sz="1800" u="sng" dirty="0" smtClean="0"/>
              <a:t>portfolio disequilibrium</a:t>
            </a:r>
          </a:p>
          <a:p>
            <a:pPr marL="1314450" lvl="3" indent="-285750" eaLnBrk="1" hangingPunct="1"/>
            <a:r>
              <a:rPr lang="en-US" altLang="en-US" sz="1800" dirty="0" smtClean="0"/>
              <a:t>At the prevailing interest rate and level of income, people are holding more money than they want</a:t>
            </a:r>
          </a:p>
          <a:p>
            <a:pPr marL="1314450" lvl="3" indent="-285750" eaLnBrk="1" hangingPunct="1"/>
            <a:r>
              <a:rPr lang="en-US" altLang="en-US" sz="1800" dirty="0" smtClean="0"/>
              <a:t>Portfolio holders attempt to reduce their money holdings by buying other assets </a:t>
            </a:r>
            <a:r>
              <a:rPr lang="en-US" altLang="en-US" sz="1800" dirty="0" smtClean="0">
                <a:sym typeface="Symbol" pitchFamily="18" charset="2"/>
              </a:rPr>
              <a:t> changes asset prices and yields </a:t>
            </a:r>
          </a:p>
          <a:p>
            <a:pPr marL="1314450" lvl="3" indent="-285750" eaLnBrk="1" hangingPunct="1"/>
            <a:r>
              <a:rPr lang="en-US" altLang="en-US" sz="1800" dirty="0" smtClean="0">
                <a:sym typeface="Symbol" pitchFamily="18" charset="2"/>
              </a:rPr>
              <a:t>The change in money supply changes interest rates</a:t>
            </a:r>
            <a:endParaRPr lang="en-US" altLang="en-US" sz="1800" dirty="0" smtClean="0"/>
          </a:p>
          <a:p>
            <a:pPr marL="1033463" lvl="2" indent="-347663" eaLnBrk="1" hangingPunct="1">
              <a:buFontTx/>
              <a:buAutoNum type="arabicPeriod"/>
            </a:pPr>
            <a:r>
              <a:rPr lang="en-US" altLang="en-US" sz="1800" dirty="0" smtClean="0"/>
              <a:t>A change in interest rates affects AD</a:t>
            </a:r>
          </a:p>
        </p:txBody>
      </p:sp>
      <p:pic>
        <p:nvPicPr>
          <p:cNvPr id="706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37" y="4772967"/>
            <a:ext cx="7523004" cy="167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824" y="262961"/>
            <a:ext cx="62484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263471" y="1765935"/>
            <a:ext cx="8632556" cy="5170646"/>
          </a:xfrm>
          <a:prstGeom prst="rect">
            <a:avLst/>
          </a:prstGeom>
        </p:spPr>
        <p:txBody>
          <a:bodyPr wrap="square">
            <a:spAutoFit/>
          </a:bodyPr>
          <a:lstStyle/>
          <a:p>
            <a:pPr algn="just">
              <a:lnSpc>
                <a:spcPct val="150000"/>
              </a:lnSpc>
              <a:spcAft>
                <a:spcPts val="0"/>
              </a:spcAft>
            </a:pPr>
            <a:r>
              <a:rPr lang="en-US" sz="2000" dirty="0" smtClean="0">
                <a:effectLst/>
                <a:latin typeface="Arial" pitchFamily="34" charset="0"/>
                <a:ea typeface="Calibri"/>
                <a:cs typeface="Arial" pitchFamily="34" charset="0"/>
              </a:rPr>
              <a:t>Table </a:t>
            </a:r>
            <a:r>
              <a:rPr lang="tr-TR" sz="2000" dirty="0">
                <a:latin typeface="Arial" pitchFamily="34" charset="0"/>
                <a:ea typeface="Calibri"/>
                <a:cs typeface="Arial" pitchFamily="34" charset="0"/>
              </a:rPr>
              <a:t>p</a:t>
            </a:r>
            <a:r>
              <a:rPr lang="en-US" sz="2000" dirty="0" err="1" smtClean="0">
                <a:effectLst/>
                <a:latin typeface="Arial" pitchFamily="34" charset="0"/>
                <a:ea typeface="Calibri"/>
                <a:cs typeface="Arial" pitchFamily="34" charset="0"/>
              </a:rPr>
              <a:t>rovides</a:t>
            </a:r>
            <a:r>
              <a:rPr lang="en-US" sz="2000" dirty="0" smtClean="0">
                <a:effectLst/>
                <a:latin typeface="Arial" pitchFamily="34" charset="0"/>
                <a:ea typeface="Calibri"/>
                <a:cs typeface="Arial" pitchFamily="34" charset="0"/>
              </a:rPr>
              <a:t> a summary of the stages in the transmission mechanism. There are two critical links between the change in real balances (i.e., the real money stock) and the ultimate effect on income. First, the change in real balances, by bringing about portfolio disequilibrium, must lead to a change in interest rates. Second, that change in interest rates must change aggregate demand. Through these two linkages, changes in the real money stock affect the level of output in the economy. But that outcome immediately implies the following: If portfolio imbalances do not lead to significant changes in interest rates, for whatever reason, or if spending does not respond to changes in interest rates, the link between money and output does not exist. </a:t>
            </a:r>
            <a:endParaRPr lang="tr-TR" sz="2000" dirty="0">
              <a:effectLst/>
              <a:latin typeface="Arial" pitchFamily="34" charset="0"/>
              <a:ea typeface="Calibri"/>
              <a:cs typeface="Arial" pitchFamily="34" charset="0"/>
            </a:endParaRPr>
          </a:p>
        </p:txBody>
      </p:sp>
    </p:spTree>
    <p:extLst>
      <p:ext uri="{BB962C8B-B14F-4D97-AF65-F5344CB8AC3E}">
        <p14:creationId xmlns:p14="http://schemas.microsoft.com/office/powerpoint/2010/main" val="3014569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841" y="204120"/>
            <a:ext cx="6152827" cy="653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89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7972" y="1199428"/>
            <a:ext cx="8601559" cy="3970318"/>
          </a:xfrm>
          <a:prstGeom prst="rect">
            <a:avLst/>
          </a:prstGeom>
        </p:spPr>
        <p:txBody>
          <a:bodyPr wrap="square">
            <a:spAutoFit/>
          </a:bodyPr>
          <a:lstStyle/>
          <a:p>
            <a:pPr indent="457200" algn="just">
              <a:lnSpc>
                <a:spcPct val="150000"/>
              </a:lnSpc>
              <a:spcAft>
                <a:spcPts val="0"/>
              </a:spcAft>
            </a:pPr>
            <a:r>
              <a:rPr lang="en-US" sz="2400" dirty="0" smtClean="0">
                <a:effectLst/>
                <a:latin typeface="+mj-lt"/>
                <a:ea typeface="Calibri"/>
                <a:cs typeface="Times New Roman"/>
              </a:rPr>
              <a:t>In this chapter, we use the </a:t>
            </a:r>
            <a:r>
              <a:rPr lang="en-US" sz="2400" i="1" dirty="0" smtClean="0">
                <a:effectLst/>
                <a:latin typeface="+mj-lt"/>
                <a:ea typeface="Calibri"/>
                <a:cs typeface="Times New Roman"/>
              </a:rPr>
              <a:t>IS-LM </a:t>
            </a:r>
            <a:r>
              <a:rPr lang="en-US" sz="2400" dirty="0" smtClean="0">
                <a:effectLst/>
                <a:latin typeface="+mj-lt"/>
                <a:ea typeface="Calibri"/>
                <a:cs typeface="Times New Roman"/>
              </a:rPr>
              <a:t>model developed in Chapter </a:t>
            </a:r>
            <a:r>
              <a:rPr lang="tr-TR" sz="2400" dirty="0" smtClean="0">
                <a:effectLst/>
                <a:latin typeface="+mj-lt"/>
                <a:ea typeface="Calibri"/>
                <a:cs typeface="Times New Roman"/>
              </a:rPr>
              <a:t>4</a:t>
            </a:r>
            <a:r>
              <a:rPr lang="en-US" sz="2400" dirty="0" smtClean="0">
                <a:effectLst/>
                <a:latin typeface="+mj-lt"/>
                <a:ea typeface="Calibri"/>
                <a:cs typeface="Times New Roman"/>
              </a:rPr>
              <a:t> to show how monetary</a:t>
            </a:r>
            <a:r>
              <a:rPr lang="tr-TR" sz="2400" dirty="0" smtClean="0">
                <a:effectLst/>
                <a:latin typeface="+mj-lt"/>
                <a:ea typeface="Calibri"/>
                <a:cs typeface="Times New Roman"/>
              </a:rPr>
              <a:t> </a:t>
            </a:r>
            <a:r>
              <a:rPr lang="en-US" sz="2400" dirty="0" smtClean="0">
                <a:effectLst/>
                <a:latin typeface="+mj-lt"/>
                <a:ea typeface="Calibri"/>
                <a:cs typeface="Times New Roman"/>
              </a:rPr>
              <a:t>policy and fiscal policy work. </a:t>
            </a:r>
            <a:endParaRPr lang="tr-TR" sz="2400" dirty="0" smtClean="0">
              <a:effectLst/>
              <a:latin typeface="+mj-lt"/>
              <a:ea typeface="Calibri"/>
              <a:cs typeface="Times New Roman"/>
            </a:endParaRPr>
          </a:p>
          <a:p>
            <a:pPr indent="457200" algn="just">
              <a:lnSpc>
                <a:spcPct val="150000"/>
              </a:lnSpc>
              <a:spcAft>
                <a:spcPts val="0"/>
              </a:spcAft>
            </a:pPr>
            <a:r>
              <a:rPr lang="en-US" sz="2400" dirty="0" smtClean="0">
                <a:effectLst/>
                <a:latin typeface="+mj-lt"/>
                <a:ea typeface="Calibri"/>
                <a:cs typeface="Times New Roman"/>
              </a:rPr>
              <a:t>These are the two main macroeconomic policy tools the government can call on to try to keep the economy growing at a reasonable rate, with low inflation. </a:t>
            </a:r>
            <a:endParaRPr lang="tr-TR" sz="2400" dirty="0" smtClean="0">
              <a:effectLst/>
              <a:latin typeface="+mj-lt"/>
              <a:ea typeface="Calibri"/>
              <a:cs typeface="Times New Roman"/>
            </a:endParaRPr>
          </a:p>
          <a:p>
            <a:pPr indent="457200" algn="just">
              <a:lnSpc>
                <a:spcPct val="150000"/>
              </a:lnSpc>
              <a:spcAft>
                <a:spcPts val="0"/>
              </a:spcAft>
            </a:pPr>
            <a:r>
              <a:rPr lang="en-US" sz="2400" dirty="0" smtClean="0">
                <a:effectLst/>
                <a:latin typeface="+mj-lt"/>
                <a:ea typeface="Calibri"/>
                <a:cs typeface="Times New Roman"/>
              </a:rPr>
              <a:t>They are also the policy tools the government uses to try to shorten recessions and to prevent booms from getting out of hand. </a:t>
            </a:r>
            <a:endParaRPr lang="tr-TR" sz="2400" dirty="0" smtClean="0">
              <a:effectLst/>
              <a:latin typeface="+mj-lt"/>
              <a:ea typeface="Calibri"/>
              <a:cs typeface="Times New Roman"/>
            </a:endParaRPr>
          </a:p>
        </p:txBody>
      </p:sp>
    </p:spTree>
    <p:extLst>
      <p:ext uri="{BB962C8B-B14F-4D97-AF65-F5344CB8AC3E}">
        <p14:creationId xmlns:p14="http://schemas.microsoft.com/office/powerpoint/2010/main" val="2164096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74638"/>
            <a:ext cx="8229600" cy="856738"/>
          </a:xfrm>
          <a:solidFill>
            <a:schemeClr val="bg1">
              <a:alpha val="72156"/>
            </a:schemeClr>
          </a:solidFill>
        </p:spPr>
        <p:txBody>
          <a:bodyPr/>
          <a:lstStyle/>
          <a:p>
            <a:pPr eaLnBrk="1" hangingPunct="1"/>
            <a:r>
              <a:rPr lang="en-US" altLang="en-US" dirty="0" smtClean="0"/>
              <a:t>The Liquidity Trap</a:t>
            </a:r>
          </a:p>
        </p:txBody>
      </p:sp>
      <p:sp>
        <p:nvSpPr>
          <p:cNvPr id="71683" name="Rectangle 3"/>
          <p:cNvSpPr>
            <a:spLocks noGrp="1" noChangeArrowheads="1"/>
          </p:cNvSpPr>
          <p:nvPr>
            <p:ph idx="1"/>
          </p:nvPr>
        </p:nvSpPr>
        <p:spPr>
          <a:xfrm>
            <a:off x="395207" y="1290234"/>
            <a:ext cx="8229600" cy="5126064"/>
          </a:xfrm>
          <a:solidFill>
            <a:schemeClr val="bg1">
              <a:alpha val="78038"/>
            </a:schemeClr>
          </a:solidFill>
        </p:spPr>
        <p:txBody>
          <a:bodyPr/>
          <a:lstStyle/>
          <a:p>
            <a:pPr marL="0" indent="0" algn="just" eaLnBrk="1" hangingPunct="1">
              <a:buNone/>
            </a:pPr>
            <a:r>
              <a:rPr lang="en-US" altLang="en-US" sz="2400" dirty="0" smtClean="0"/>
              <a:t>Two extreme cases arise when discussing the effects of monetary policy on the economy </a:t>
            </a:r>
            <a:r>
              <a:rPr lang="en-US" altLang="en-US" sz="2400" dirty="0" smtClean="0">
                <a:sym typeface="Symbol" pitchFamily="18" charset="2"/>
              </a:rPr>
              <a:t> first is the </a:t>
            </a:r>
            <a:r>
              <a:rPr lang="en-US" altLang="en-US" sz="2400" i="1" dirty="0" smtClean="0">
                <a:sym typeface="Symbol" pitchFamily="18" charset="2"/>
              </a:rPr>
              <a:t>liquidity trap</a:t>
            </a:r>
            <a:endParaRPr lang="en-US" altLang="en-US" sz="2400" dirty="0" smtClean="0">
              <a:sym typeface="Symbol" pitchFamily="18" charset="2"/>
            </a:endParaRPr>
          </a:p>
          <a:p>
            <a:pPr lvl="1" algn="just" eaLnBrk="1" hangingPunct="1"/>
            <a:r>
              <a:rPr lang="en-US" altLang="en-US" sz="2400" dirty="0" smtClean="0"/>
              <a:t>Liquidity trap = a situation in which the public is prepared, at a given interest rate, to hold whatever amount of money is supplied</a:t>
            </a:r>
          </a:p>
          <a:p>
            <a:pPr lvl="1" algn="just" eaLnBrk="1" hangingPunct="1"/>
            <a:r>
              <a:rPr lang="en-US" altLang="en-US" sz="2400" dirty="0" smtClean="0"/>
              <a:t>Implies the LM curve is horizontal </a:t>
            </a:r>
            <a:r>
              <a:rPr lang="en-US" altLang="en-US" sz="2400" dirty="0" smtClean="0">
                <a:sym typeface="Symbol" pitchFamily="18" charset="2"/>
              </a:rPr>
              <a:t> changes in the quantity of money do not shift it</a:t>
            </a:r>
          </a:p>
          <a:p>
            <a:pPr lvl="2" algn="just" eaLnBrk="1" hangingPunct="1"/>
            <a:r>
              <a:rPr lang="en-US" altLang="en-US" dirty="0" smtClean="0">
                <a:sym typeface="Symbol" pitchFamily="18" charset="2"/>
              </a:rPr>
              <a:t>Monetary policy has no impact on either the interest rate or the level of income  monetary policy is powerless </a:t>
            </a:r>
          </a:p>
          <a:p>
            <a:pPr lvl="2" algn="just" eaLnBrk="1" hangingPunct="1"/>
            <a:r>
              <a:rPr lang="en-US" altLang="en-US" dirty="0" smtClean="0">
                <a:sym typeface="Symbol" pitchFamily="18" charset="2"/>
              </a:rPr>
              <a:t>Possibility of a liquidity trap at low interest rates is a notion that grew out of the theories of English economist John Maynard Keynes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dilek\Desktop\220px-Liquidity_trap_IS-L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620713"/>
            <a:ext cx="547211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Dikdörtgen 1"/>
          <p:cNvSpPr>
            <a:spLocks noChangeArrowheads="1"/>
          </p:cNvSpPr>
          <p:nvPr/>
        </p:nvSpPr>
        <p:spPr bwMode="auto">
          <a:xfrm>
            <a:off x="323850" y="5445125"/>
            <a:ext cx="8496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sz="2400" dirty="0">
                <a:solidFill>
                  <a:srgbClr val="000000"/>
                </a:solidFill>
                <a:latin typeface="Calibri" pitchFamily="34" charset="0"/>
              </a:rPr>
              <a:t>LM curve is horizontal</a:t>
            </a:r>
            <a:r>
              <a:rPr lang="tr-TR" sz="2400" dirty="0" smtClean="0">
                <a:solidFill>
                  <a:srgbClr val="000000"/>
                </a:solidFill>
                <a:latin typeface="Calibri" pitchFamily="34" charset="0"/>
              </a:rPr>
              <a:t>.</a:t>
            </a:r>
            <a:endParaRPr lang="tr-TR" sz="2400" dirty="0">
              <a:solidFill>
                <a:srgbClr val="000000"/>
              </a:solidFill>
              <a:latin typeface="Calibri" pitchFamily="34" charset="0"/>
            </a:endParaRPr>
          </a:p>
          <a:p>
            <a:pPr algn="just" eaLnBrk="1" hangingPunct="1"/>
            <a:r>
              <a:rPr lang="tr-TR" sz="2400" dirty="0">
                <a:solidFill>
                  <a:srgbClr val="000000"/>
                </a:solidFill>
                <a:latin typeface="Calibri" pitchFamily="34" charset="0"/>
              </a:rPr>
              <a:t>h = ∞</a:t>
            </a:r>
            <a:r>
              <a:rPr lang="en-US" sz="2400" dirty="0">
                <a:solidFill>
                  <a:srgbClr val="000000"/>
                </a:solidFill>
                <a:latin typeface="Calibri" pitchFamily="34" charset="0"/>
              </a:rPr>
              <a:t> </a:t>
            </a:r>
            <a:r>
              <a:rPr lang="tr-TR" sz="2400" dirty="0" smtClean="0">
                <a:solidFill>
                  <a:srgbClr val="000000"/>
                </a:solidFill>
                <a:latin typeface="Calibri" pitchFamily="34" charset="0"/>
              </a:rPr>
              <a:t>(</a:t>
            </a:r>
            <a:r>
              <a:rPr lang="en-US" sz="2400" dirty="0" smtClean="0">
                <a:solidFill>
                  <a:srgbClr val="000000"/>
                </a:solidFill>
                <a:latin typeface="Calibri" pitchFamily="34" charset="0"/>
              </a:rPr>
              <a:t>Money demand fully sensitive to interest</a:t>
            </a:r>
            <a:r>
              <a:rPr lang="tr-TR" sz="2400" dirty="0" smtClean="0">
                <a:solidFill>
                  <a:srgbClr val="000000"/>
                </a:solidFill>
                <a:latin typeface="Calibri" pitchFamily="34" charset="0"/>
              </a:rPr>
              <a:t>-Para </a:t>
            </a:r>
            <a:r>
              <a:rPr lang="tr-TR" sz="2400" dirty="0">
                <a:solidFill>
                  <a:srgbClr val="000000"/>
                </a:solidFill>
                <a:latin typeface="Calibri" pitchFamily="34" charset="0"/>
              </a:rPr>
              <a:t>talebi faize tam duyarlı)</a:t>
            </a:r>
          </a:p>
        </p:txBody>
      </p:sp>
      <p:sp>
        <p:nvSpPr>
          <p:cNvPr id="2" name="Dikdörtgen 1"/>
          <p:cNvSpPr/>
          <p:nvPr/>
        </p:nvSpPr>
        <p:spPr>
          <a:xfrm>
            <a:off x="2859437" y="332623"/>
            <a:ext cx="6114082" cy="873572"/>
          </a:xfrm>
          <a:prstGeom prst="rect">
            <a:avLst/>
          </a:prstGeom>
        </p:spPr>
        <p:txBody>
          <a:bodyPr wrap="square">
            <a:spAutoFit/>
          </a:bodyPr>
          <a:lstStyle/>
          <a:p>
            <a:pPr indent="93663" algn="just">
              <a:lnSpc>
                <a:spcPct val="150000"/>
              </a:lnSpc>
              <a:spcAft>
                <a:spcPts val="0"/>
              </a:spcAft>
            </a:pPr>
            <a:r>
              <a:rPr lang="en-US" b="1" dirty="0" smtClean="0">
                <a:solidFill>
                  <a:srgbClr val="FF0000"/>
                </a:solidFill>
                <a:effectLst/>
                <a:latin typeface="Times New Roman"/>
                <a:ea typeface="Calibri"/>
                <a:cs typeface="Times New Roman"/>
              </a:rPr>
              <a:t>In the liquidity trap, monetary policy is powerless to affect the interest rate.</a:t>
            </a:r>
            <a:endParaRPr lang="tr-TR" sz="1600" dirty="0">
              <a:effectLst/>
              <a:latin typeface="Calibri"/>
              <a:ea typeface="Calibri"/>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10243"/>
          </a:xfrm>
          <a:solidFill>
            <a:schemeClr val="bg1">
              <a:alpha val="72156"/>
            </a:schemeClr>
          </a:solidFill>
        </p:spPr>
        <p:txBody>
          <a:bodyPr/>
          <a:lstStyle/>
          <a:p>
            <a:pPr eaLnBrk="1" hangingPunct="1"/>
            <a:r>
              <a:rPr lang="en-US" altLang="en-US" dirty="0" smtClean="0"/>
              <a:t>The Classical Case</a:t>
            </a:r>
          </a:p>
        </p:txBody>
      </p:sp>
      <p:sp>
        <p:nvSpPr>
          <p:cNvPr id="73731" name="Rectangle 3"/>
          <p:cNvSpPr>
            <a:spLocks noGrp="1" noChangeArrowheads="1"/>
          </p:cNvSpPr>
          <p:nvPr>
            <p:ph idx="1"/>
          </p:nvPr>
        </p:nvSpPr>
        <p:spPr>
          <a:xfrm>
            <a:off x="457200" y="1212742"/>
            <a:ext cx="8229600" cy="5436031"/>
          </a:xfrm>
          <a:solidFill>
            <a:schemeClr val="bg1">
              <a:alpha val="78038"/>
            </a:schemeClr>
          </a:solidFill>
        </p:spPr>
        <p:txBody>
          <a:bodyPr/>
          <a:lstStyle/>
          <a:p>
            <a:pPr eaLnBrk="1" hangingPunct="1"/>
            <a:r>
              <a:rPr lang="en-US" altLang="en-US" sz="2400" dirty="0" smtClean="0"/>
              <a:t>The opposite of the horizontal LM curve (implies that monetary policy cannot affect the level of income) is the vertical LM curve</a:t>
            </a:r>
          </a:p>
          <a:p>
            <a:pPr lvl="1" eaLnBrk="1" hangingPunct="1"/>
            <a:r>
              <a:rPr lang="en-US" altLang="en-US" sz="2400" dirty="0" smtClean="0"/>
              <a:t>Demand for money is entirely unresponsive to the interest rate</a:t>
            </a:r>
          </a:p>
          <a:p>
            <a:pPr lvl="1" eaLnBrk="1" hangingPunct="1"/>
            <a:r>
              <a:rPr lang="en-US" altLang="en-US" sz="2400" dirty="0" smtClean="0"/>
              <a:t>Recall, the equation for the LM curve is                    </a:t>
            </a:r>
            <a:r>
              <a:rPr lang="tr-TR" altLang="en-US" sz="2400" dirty="0" smtClean="0"/>
              <a:t>        </a:t>
            </a:r>
            <a:r>
              <a:rPr lang="en-US" altLang="en-US" sz="2400" dirty="0" smtClean="0"/>
              <a:t>(1)   </a:t>
            </a:r>
          </a:p>
          <a:p>
            <a:pPr lvl="2" eaLnBrk="1" hangingPunct="1"/>
            <a:r>
              <a:rPr lang="en-US" altLang="en-US" dirty="0" smtClean="0"/>
              <a:t>If h is zero, then there is a unique level of income corresponding to a given real money supply </a:t>
            </a:r>
            <a:r>
              <a:rPr lang="en-US" altLang="en-US" dirty="0" smtClean="0">
                <a:sym typeface="Symbol" pitchFamily="18" charset="2"/>
              </a:rPr>
              <a:t> </a:t>
            </a:r>
            <a:r>
              <a:rPr lang="en-US" altLang="en-US" i="1" dirty="0" smtClean="0">
                <a:sym typeface="Symbol" pitchFamily="18" charset="2"/>
              </a:rPr>
              <a:t>VERTICAL LM CURVE</a:t>
            </a:r>
            <a:endParaRPr lang="en-US" altLang="en-US" dirty="0" smtClean="0">
              <a:sym typeface="Symbol" pitchFamily="18" charset="2"/>
            </a:endParaRPr>
          </a:p>
          <a:p>
            <a:pPr eaLnBrk="1" hangingPunct="1"/>
            <a:r>
              <a:rPr lang="en-US" altLang="en-US" sz="2400" dirty="0" smtClean="0"/>
              <a:t>The vertical LM curve is called the classical case</a:t>
            </a:r>
          </a:p>
          <a:p>
            <a:pPr lvl="1" eaLnBrk="1" hangingPunct="1"/>
            <a:r>
              <a:rPr lang="en-US" altLang="en-US" sz="2400" dirty="0" smtClean="0"/>
              <a:t>Rewrite equation (1), with h = 0:                     </a:t>
            </a:r>
            <a:r>
              <a:rPr lang="tr-TR" altLang="en-US" sz="2400" dirty="0" smtClean="0"/>
              <a:t>                    </a:t>
            </a:r>
            <a:r>
              <a:rPr lang="en-US" altLang="en-US" sz="2400" dirty="0" smtClean="0"/>
              <a:t>(2) </a:t>
            </a:r>
          </a:p>
          <a:p>
            <a:pPr lvl="2" eaLnBrk="1" hangingPunct="1"/>
            <a:r>
              <a:rPr lang="en-US" altLang="en-US" dirty="0" smtClean="0"/>
              <a:t>Implies that NGDP depends only on the quantity of money </a:t>
            </a:r>
            <a:r>
              <a:rPr lang="en-US" altLang="en-US" dirty="0" smtClean="0">
                <a:sym typeface="Symbol" pitchFamily="18" charset="2"/>
              </a:rPr>
              <a:t> </a:t>
            </a:r>
            <a:r>
              <a:rPr lang="en-US" altLang="en-US" b="1" i="1" dirty="0" smtClean="0">
                <a:sym typeface="Symbol" pitchFamily="18" charset="2"/>
              </a:rPr>
              <a:t>quantity theory of money</a:t>
            </a:r>
            <a:endParaRPr lang="en-US" altLang="en-US" b="1" i="1" dirty="0" smtClean="0"/>
          </a:p>
        </p:txBody>
      </p:sp>
      <p:graphicFrame>
        <p:nvGraphicFramePr>
          <p:cNvPr id="73732" name="Object 4"/>
          <p:cNvGraphicFramePr>
            <a:graphicFrameLocks noChangeAspect="1"/>
          </p:cNvGraphicFramePr>
          <p:nvPr>
            <p:extLst>
              <p:ext uri="{D42A27DB-BD31-4B8C-83A1-F6EECF244321}">
                <p14:modId xmlns:p14="http://schemas.microsoft.com/office/powerpoint/2010/main" val="3573482593"/>
              </p:ext>
            </p:extLst>
          </p:nvPr>
        </p:nvGraphicFramePr>
        <p:xfrm>
          <a:off x="6348089" y="2874235"/>
          <a:ext cx="1509551" cy="677998"/>
        </p:xfrm>
        <a:graphic>
          <a:graphicData uri="http://schemas.openxmlformats.org/presentationml/2006/ole">
            <mc:AlternateContent xmlns:mc="http://schemas.openxmlformats.org/markup-compatibility/2006">
              <mc:Choice xmlns:v="urn:schemas-microsoft-com:vml" Requires="v">
                <p:oleObj spid="_x0000_s73827" name="Equation" r:id="rId4" imgW="825142" imgH="406224" progId="Equation.3">
                  <p:embed/>
                </p:oleObj>
              </mc:Choice>
              <mc:Fallback>
                <p:oleObj name="Equation" r:id="rId4" imgW="825142" imgH="406224"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089" y="2874235"/>
                        <a:ext cx="1509551" cy="677998"/>
                      </a:xfrm>
                      <a:prstGeom prst="rect">
                        <a:avLst/>
                      </a:prstGeom>
                      <a:noFill/>
                      <a:ln>
                        <a:noFill/>
                      </a:ln>
                      <a:extLst/>
                    </p:spPr>
                  </p:pic>
                </p:oleObj>
              </mc:Fallback>
            </mc:AlternateContent>
          </a:graphicData>
        </a:graphic>
      </p:graphicFrame>
      <p:graphicFrame>
        <p:nvGraphicFramePr>
          <p:cNvPr id="73733" name="Object 5"/>
          <p:cNvGraphicFramePr>
            <a:graphicFrameLocks noChangeAspect="1"/>
          </p:cNvGraphicFramePr>
          <p:nvPr>
            <p:extLst>
              <p:ext uri="{D42A27DB-BD31-4B8C-83A1-F6EECF244321}">
                <p14:modId xmlns:p14="http://schemas.microsoft.com/office/powerpoint/2010/main" val="3547757258"/>
              </p:ext>
            </p:extLst>
          </p:nvPr>
        </p:nvGraphicFramePr>
        <p:xfrm>
          <a:off x="6064870" y="5300072"/>
          <a:ext cx="1417640" cy="418803"/>
        </p:xfrm>
        <a:graphic>
          <a:graphicData uri="http://schemas.openxmlformats.org/presentationml/2006/ole">
            <mc:AlternateContent xmlns:mc="http://schemas.openxmlformats.org/markup-compatibility/2006">
              <mc:Choice xmlns:v="urn:schemas-microsoft-com:vml" Requires="v">
                <p:oleObj spid="_x0000_s73828" name="Equation" r:id="rId6" imgW="876300" imgH="228600" progId="Equation.3">
                  <p:embed/>
                </p:oleObj>
              </mc:Choice>
              <mc:Fallback>
                <p:oleObj name="Equation" r:id="rId6" imgW="876300" imgH="228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4870" y="5300072"/>
                        <a:ext cx="1417640" cy="418803"/>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ikdörtgen 1"/>
          <p:cNvSpPr>
            <a:spLocks noChangeArrowheads="1"/>
          </p:cNvSpPr>
          <p:nvPr/>
        </p:nvSpPr>
        <p:spPr bwMode="auto">
          <a:xfrm>
            <a:off x="573436" y="692150"/>
            <a:ext cx="8189563"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dirty="0">
                <a:solidFill>
                  <a:srgbClr val="000000"/>
                </a:solidFill>
                <a:latin typeface="Times New Roman" pitchFamily="18" charset="0"/>
                <a:cs typeface="Times New Roman" pitchFamily="18" charset="0"/>
              </a:rPr>
              <a:t>If h is zero, then corresponding to a given real money supply</a:t>
            </a:r>
            <a:r>
              <a:rPr lang="tr-TR" sz="2800" dirty="0">
                <a:solidFill>
                  <a:srgbClr val="000000"/>
                </a:solidFill>
                <a:latin typeface="Times New Roman" pitchFamily="18" charset="0"/>
                <a:cs typeface="Times New Roman" pitchFamily="18" charset="0"/>
              </a:rPr>
              <a:t> M/P</a:t>
            </a:r>
            <a:r>
              <a:rPr lang="en-US" sz="2800" dirty="0">
                <a:solidFill>
                  <a:srgbClr val="000000"/>
                </a:solidFill>
                <a:latin typeface="Times New Roman" pitchFamily="18" charset="0"/>
                <a:cs typeface="Times New Roman" pitchFamily="18" charset="0"/>
              </a:rPr>
              <a:t>, there is a unique level of income, which implies that the LM curve is vertical at that level of income. </a:t>
            </a:r>
            <a:r>
              <a:rPr lang="en-US" sz="2800" dirty="0">
                <a:latin typeface="Times New Roman" pitchFamily="18" charset="0"/>
                <a:cs typeface="Times New Roman" pitchFamily="18" charset="0"/>
              </a:rPr>
              <a:t>The vertical LM curve is called the classical case</a:t>
            </a:r>
            <a:r>
              <a:rPr lang="tr-TR" sz="2800" dirty="0">
                <a:latin typeface="Times New Roman" pitchFamily="18" charset="0"/>
                <a:cs typeface="Times New Roman" pitchFamily="18" charset="0"/>
              </a:rPr>
              <a:t>.</a:t>
            </a:r>
          </a:p>
          <a:p>
            <a:pPr algn="just"/>
            <a:endParaRPr lang="tr-TR" sz="2800" dirty="0">
              <a:latin typeface="Times New Roman" pitchFamily="18" charset="0"/>
              <a:cs typeface="Times New Roman" pitchFamily="18" charset="0"/>
            </a:endParaRPr>
          </a:p>
          <a:p>
            <a:pPr algn="just"/>
            <a:r>
              <a:rPr lang="tr-TR" sz="2800" dirty="0">
                <a:latin typeface="Times New Roman" pitchFamily="18" charset="0"/>
                <a:cs typeface="Times New Roman" pitchFamily="18" charset="0"/>
              </a:rPr>
              <a:t>M = k( P x Y)</a:t>
            </a:r>
          </a:p>
          <a:p>
            <a:pPr algn="just"/>
            <a:endParaRPr lang="tr-TR" sz="2800" dirty="0">
              <a:latin typeface="Times New Roman" pitchFamily="18" charset="0"/>
              <a:cs typeface="Times New Roman" pitchFamily="18" charset="0"/>
            </a:endParaRPr>
          </a:p>
          <a:p>
            <a:pPr algn="just"/>
            <a:r>
              <a:rPr lang="tr-TR" sz="2800" dirty="0">
                <a:latin typeface="Times New Roman" pitchFamily="18" charset="0"/>
                <a:cs typeface="Times New Roman" pitchFamily="18" charset="0"/>
              </a:rPr>
              <a:t>M </a:t>
            </a:r>
            <a:r>
              <a:rPr lang="tr-TR" sz="2800" dirty="0" err="1">
                <a:latin typeface="Times New Roman" pitchFamily="18" charset="0"/>
                <a:cs typeface="Times New Roman" pitchFamily="18" charset="0"/>
              </a:rPr>
              <a:t>and</a:t>
            </a:r>
            <a:r>
              <a:rPr lang="tr-TR" sz="2800" dirty="0">
                <a:latin typeface="Times New Roman" pitchFamily="18" charset="0"/>
                <a:cs typeface="Times New Roman" pitchFamily="18" charset="0"/>
              </a:rPr>
              <a:t> P </a:t>
            </a:r>
            <a:r>
              <a:rPr lang="tr-TR" sz="2800" dirty="0" err="1">
                <a:latin typeface="Times New Roman" pitchFamily="18" charset="0"/>
                <a:cs typeface="Times New Roman" pitchFamily="18" charset="0"/>
              </a:rPr>
              <a:t>constant</a:t>
            </a:r>
            <a:r>
              <a:rPr lang="tr-TR" sz="2800" dirty="0">
                <a:latin typeface="Times New Roman" pitchFamily="18" charset="0"/>
                <a:cs typeface="Times New Roman" pitchFamily="18" charset="0"/>
              </a:rPr>
              <a:t>.</a:t>
            </a:r>
            <a:r>
              <a:rPr lang="en-US" sz="2800" dirty="0">
                <a:latin typeface="Times New Roman" pitchFamily="18" charset="0"/>
                <a:cs typeface="Times New Roman" pitchFamily="18" charset="0"/>
              </a:rPr>
              <a:t> We see that the classical case implies that nominal GDP,</a:t>
            </a:r>
            <a:r>
              <a:rPr lang="tr-TR" sz="2800" dirty="0">
                <a:latin typeface="Times New Roman" pitchFamily="18" charset="0"/>
                <a:cs typeface="Times New Roman" pitchFamily="18" charset="0"/>
              </a:rPr>
              <a:t>  P x Y, </a:t>
            </a:r>
            <a:r>
              <a:rPr lang="en-US" sz="2800" dirty="0">
                <a:latin typeface="Times New Roman" pitchFamily="18" charset="0"/>
                <a:cs typeface="Times New Roman" pitchFamily="18" charset="0"/>
              </a:rPr>
              <a:t>depends only on the quantity of money. This is the </a:t>
            </a:r>
            <a:r>
              <a:rPr lang="en-US" sz="2800" b="1" dirty="0">
                <a:latin typeface="Times New Roman" pitchFamily="18" charset="0"/>
                <a:cs typeface="Times New Roman" pitchFamily="18" charset="0"/>
              </a:rPr>
              <a:t>classical quantity theory of money</a:t>
            </a:r>
            <a:r>
              <a:rPr lang="en-US" sz="2800" dirty="0">
                <a:latin typeface="Times New Roman" pitchFamily="18" charset="0"/>
                <a:cs typeface="Times New Roman" pitchFamily="18" charset="0"/>
              </a:rPr>
              <a:t>, which argues that the level of nominal income is determined solely by the quantity of money. </a:t>
            </a:r>
            <a:endParaRPr lang="tr-TR" sz="2800" dirty="0">
              <a:latin typeface="Times New Roman" pitchFamily="18" charset="0"/>
              <a:cs typeface="Times New Roman" pitchFamily="18" charset="0"/>
            </a:endParaRPr>
          </a:p>
          <a:p>
            <a:pPr algn="just" eaLnBrk="1" hangingPunct="1"/>
            <a:endParaRPr lang="tr-TR" sz="2400" dirty="0">
              <a:solidFill>
                <a:srgbClr val="000000"/>
              </a:solidFill>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80446" y="560521"/>
            <a:ext cx="8260597" cy="5902271"/>
          </a:xfrm>
          <a:solidFill>
            <a:schemeClr val="bg1">
              <a:alpha val="78038"/>
            </a:schemeClr>
          </a:solidFill>
        </p:spPr>
        <p:txBody>
          <a:bodyPr/>
          <a:lstStyle/>
          <a:p>
            <a:pPr marL="0" indent="0" algn="just">
              <a:lnSpc>
                <a:spcPct val="150000"/>
              </a:lnSpc>
              <a:spcAft>
                <a:spcPts val="0"/>
              </a:spcAft>
              <a:buNone/>
            </a:pPr>
            <a:r>
              <a:rPr lang="tr-TR" sz="2200" b="1" dirty="0" smtClean="0">
                <a:latin typeface="Times New Roman"/>
                <a:ea typeface="Calibri"/>
                <a:cs typeface="Times New Roman"/>
              </a:rPr>
              <a:t>	</a:t>
            </a:r>
            <a:r>
              <a:rPr lang="en-US" sz="2200" b="1" dirty="0" smtClean="0">
                <a:latin typeface="Arial" pitchFamily="34" charset="0"/>
                <a:ea typeface="Calibri"/>
                <a:cs typeface="Arial" pitchFamily="34" charset="0"/>
              </a:rPr>
              <a:t>When </a:t>
            </a:r>
            <a:r>
              <a:rPr lang="en-US" sz="2200" b="1" dirty="0">
                <a:latin typeface="Arial" pitchFamily="34" charset="0"/>
                <a:ea typeface="Calibri"/>
                <a:cs typeface="Arial" pitchFamily="34" charset="0"/>
              </a:rPr>
              <a:t>the </a:t>
            </a:r>
            <a:r>
              <a:rPr lang="en-US" sz="2200" b="1" i="1" dirty="0">
                <a:latin typeface="Arial" pitchFamily="34" charset="0"/>
                <a:ea typeface="Calibri"/>
                <a:cs typeface="Arial" pitchFamily="34" charset="0"/>
              </a:rPr>
              <a:t>LM </a:t>
            </a:r>
            <a:r>
              <a:rPr lang="en-US" sz="2200" b="1" dirty="0">
                <a:latin typeface="Arial" pitchFamily="34" charset="0"/>
                <a:ea typeface="Calibri"/>
                <a:cs typeface="Arial" pitchFamily="34" charset="0"/>
              </a:rPr>
              <a:t>curve is vertical, monetary policy has a maximal effect on the level of income, and fiscal policy has no effect on income. </a:t>
            </a:r>
            <a:endParaRPr lang="tr-TR" sz="2200" b="1" dirty="0" smtClean="0">
              <a:latin typeface="Arial" pitchFamily="34" charset="0"/>
              <a:ea typeface="Calibri"/>
              <a:cs typeface="Arial" pitchFamily="34" charset="0"/>
            </a:endParaRPr>
          </a:p>
          <a:p>
            <a:pPr marL="0" indent="0" algn="just">
              <a:lnSpc>
                <a:spcPct val="150000"/>
              </a:lnSpc>
              <a:spcAft>
                <a:spcPts val="0"/>
              </a:spcAft>
              <a:buNone/>
            </a:pPr>
            <a:r>
              <a:rPr lang="tr-TR" sz="2200" dirty="0" smtClean="0">
                <a:latin typeface="Arial" pitchFamily="34" charset="0"/>
                <a:ea typeface="Calibri"/>
                <a:cs typeface="Arial" pitchFamily="34" charset="0"/>
              </a:rPr>
              <a:t>	</a:t>
            </a:r>
            <a:r>
              <a:rPr lang="en-US" sz="2200" dirty="0" smtClean="0">
                <a:latin typeface="Arial" pitchFamily="34" charset="0"/>
                <a:ea typeface="Calibri"/>
                <a:cs typeface="Arial" pitchFamily="34" charset="0"/>
              </a:rPr>
              <a:t>The </a:t>
            </a:r>
            <a:r>
              <a:rPr lang="en-US" sz="2200" dirty="0">
                <a:latin typeface="Arial" pitchFamily="34" charset="0"/>
                <a:ea typeface="Calibri"/>
                <a:cs typeface="Arial" pitchFamily="34" charset="0"/>
              </a:rPr>
              <a:t>vertical </a:t>
            </a:r>
            <a:r>
              <a:rPr lang="en-US" sz="2200" i="1" dirty="0">
                <a:latin typeface="Arial" pitchFamily="34" charset="0"/>
                <a:ea typeface="Calibri"/>
                <a:cs typeface="Arial" pitchFamily="34" charset="0"/>
              </a:rPr>
              <a:t>LM </a:t>
            </a:r>
            <a:r>
              <a:rPr lang="en-US" sz="2200" dirty="0">
                <a:latin typeface="Arial" pitchFamily="34" charset="0"/>
                <a:ea typeface="Calibri"/>
                <a:cs typeface="Arial" pitchFamily="34" charset="0"/>
              </a:rPr>
              <a:t>curve, implying the comparative effectiveness of monetary over fiscal policy, is sometimes associated with the view that “only money matters” for the determination of output. </a:t>
            </a:r>
            <a:endParaRPr lang="tr-TR" sz="2200" dirty="0" smtClean="0">
              <a:latin typeface="Arial" pitchFamily="34" charset="0"/>
              <a:ea typeface="Calibri"/>
              <a:cs typeface="Arial" pitchFamily="34" charset="0"/>
            </a:endParaRPr>
          </a:p>
          <a:p>
            <a:pPr marL="0" indent="0" algn="just">
              <a:lnSpc>
                <a:spcPct val="150000"/>
              </a:lnSpc>
              <a:spcAft>
                <a:spcPts val="0"/>
              </a:spcAft>
              <a:buNone/>
            </a:pPr>
            <a:r>
              <a:rPr lang="tr-TR" sz="2200" dirty="0" smtClean="0">
                <a:latin typeface="Arial" pitchFamily="34" charset="0"/>
                <a:ea typeface="Calibri"/>
                <a:cs typeface="Arial" pitchFamily="34" charset="0"/>
              </a:rPr>
              <a:t>	</a:t>
            </a:r>
            <a:r>
              <a:rPr lang="en-US" sz="2200" dirty="0" smtClean="0">
                <a:latin typeface="Arial" pitchFamily="34" charset="0"/>
                <a:ea typeface="Calibri"/>
                <a:cs typeface="Arial" pitchFamily="34" charset="0"/>
              </a:rPr>
              <a:t>Since </a:t>
            </a:r>
            <a:r>
              <a:rPr lang="en-US" sz="2200" dirty="0">
                <a:latin typeface="Arial" pitchFamily="34" charset="0"/>
                <a:ea typeface="Calibri"/>
                <a:cs typeface="Arial" pitchFamily="34" charset="0"/>
              </a:rPr>
              <a:t>the </a:t>
            </a:r>
            <a:r>
              <a:rPr lang="en-US" sz="2200" i="1" dirty="0">
                <a:latin typeface="Arial" pitchFamily="34" charset="0"/>
                <a:ea typeface="Calibri"/>
                <a:cs typeface="Arial" pitchFamily="34" charset="0"/>
              </a:rPr>
              <a:t>LM </a:t>
            </a:r>
            <a:r>
              <a:rPr lang="en-US" sz="2200" dirty="0">
                <a:latin typeface="Arial" pitchFamily="34" charset="0"/>
                <a:ea typeface="Calibri"/>
                <a:cs typeface="Arial" pitchFamily="34" charset="0"/>
              </a:rPr>
              <a:t>curve is vertical only when the demand for money does not depend on the interest rate, the interest sensitivity of the demand for money turns out to be an important issue in determining the effectiveness of alternative policies. </a:t>
            </a:r>
            <a:endParaRPr lang="tr-TR" sz="2200" dirty="0">
              <a:latin typeface="Arial" pitchFamily="34" charset="0"/>
              <a:ea typeface="Calibri"/>
              <a:cs typeface="Arial" pitchFamily="34" charset="0"/>
            </a:endParaRPr>
          </a:p>
          <a:p>
            <a:pPr marL="1104900" lvl="2" indent="-419100" eaLnBrk="1" hangingPunct="1">
              <a:buFontTx/>
              <a:buNone/>
              <a:defRPr/>
            </a:pPr>
            <a:endParaRPr lang="en-US" sz="2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z="4000" b="1" dirty="0"/>
              <a:t>Fiscal Policy and Crowding Out</a:t>
            </a:r>
            <a:endParaRPr lang="tr-TR" sz="4000" b="1" dirty="0"/>
          </a:p>
        </p:txBody>
      </p:sp>
      <p:sp>
        <p:nvSpPr>
          <p:cNvPr id="3" name="İçerik Yer Tutucusu 2"/>
          <p:cNvSpPr>
            <a:spLocks noGrp="1"/>
          </p:cNvSpPr>
          <p:nvPr>
            <p:ph idx="1"/>
          </p:nvPr>
        </p:nvSpPr>
        <p:spPr>
          <a:xfrm>
            <a:off x="278969" y="1676400"/>
            <a:ext cx="8322590" cy="4801892"/>
          </a:xfrm>
        </p:spPr>
        <p:txBody>
          <a:bodyPr/>
          <a:lstStyle/>
          <a:p>
            <a:pPr marL="0" indent="0" algn="just">
              <a:lnSpc>
                <a:spcPct val="150000"/>
              </a:lnSpc>
              <a:buNone/>
            </a:pPr>
            <a:r>
              <a:rPr lang="tr-TR" sz="2200" dirty="0" smtClean="0">
                <a:latin typeface="Arial" pitchFamily="34" charset="0"/>
                <a:ea typeface="Calibri"/>
                <a:cs typeface="Arial" pitchFamily="34" charset="0"/>
              </a:rPr>
              <a:t>	</a:t>
            </a:r>
            <a:r>
              <a:rPr lang="en-US" sz="2200" dirty="0" smtClean="0">
                <a:latin typeface="Arial" pitchFamily="34" charset="0"/>
                <a:ea typeface="Calibri"/>
                <a:cs typeface="Arial" pitchFamily="34" charset="0"/>
              </a:rPr>
              <a:t>This </a:t>
            </a:r>
            <a:r>
              <a:rPr lang="en-US" sz="2200" dirty="0">
                <a:latin typeface="Arial" pitchFamily="34" charset="0"/>
                <a:ea typeface="Calibri"/>
                <a:cs typeface="Arial" pitchFamily="34" charset="0"/>
              </a:rPr>
              <a:t>section shows how changes in fiscal policy shift the </a:t>
            </a:r>
            <a:r>
              <a:rPr lang="en-US" sz="2200" i="1" dirty="0">
                <a:latin typeface="Arial" pitchFamily="34" charset="0"/>
                <a:ea typeface="Calibri"/>
                <a:cs typeface="Arial" pitchFamily="34" charset="0"/>
              </a:rPr>
              <a:t>IS </a:t>
            </a:r>
            <a:r>
              <a:rPr lang="en-US" sz="2200" dirty="0">
                <a:latin typeface="Arial" pitchFamily="34" charset="0"/>
                <a:ea typeface="Calibri"/>
                <a:cs typeface="Arial" pitchFamily="34" charset="0"/>
              </a:rPr>
              <a:t>curve, the curve that describes equilibrium in the goods market. </a:t>
            </a:r>
            <a:endParaRPr lang="tr-TR" sz="2200" dirty="0" smtClean="0">
              <a:latin typeface="Arial" pitchFamily="34" charset="0"/>
              <a:ea typeface="Calibri"/>
              <a:cs typeface="Arial" pitchFamily="34" charset="0"/>
            </a:endParaRPr>
          </a:p>
          <a:p>
            <a:pPr marL="0" indent="0" algn="just">
              <a:lnSpc>
                <a:spcPct val="150000"/>
              </a:lnSpc>
              <a:buNone/>
            </a:pPr>
            <a:r>
              <a:rPr lang="tr-TR" sz="2200" dirty="0" smtClean="0">
                <a:latin typeface="Arial" pitchFamily="34" charset="0"/>
                <a:ea typeface="Calibri"/>
                <a:cs typeface="Arial" pitchFamily="34" charset="0"/>
              </a:rPr>
              <a:t>	</a:t>
            </a:r>
            <a:r>
              <a:rPr lang="en-US" sz="2200" dirty="0" smtClean="0">
                <a:latin typeface="Arial" pitchFamily="34" charset="0"/>
                <a:ea typeface="Calibri"/>
                <a:cs typeface="Arial" pitchFamily="34" charset="0"/>
              </a:rPr>
              <a:t>Recall </a:t>
            </a:r>
            <a:r>
              <a:rPr lang="en-US" sz="2200" dirty="0">
                <a:latin typeface="Arial" pitchFamily="34" charset="0"/>
                <a:ea typeface="Calibri"/>
                <a:cs typeface="Arial" pitchFamily="34" charset="0"/>
              </a:rPr>
              <a:t>that the </a:t>
            </a:r>
            <a:r>
              <a:rPr lang="en-US" sz="2200" i="1" dirty="0">
                <a:latin typeface="Arial" pitchFamily="34" charset="0"/>
                <a:ea typeface="Calibri"/>
                <a:cs typeface="Arial" pitchFamily="34" charset="0"/>
              </a:rPr>
              <a:t>IS </a:t>
            </a:r>
            <a:r>
              <a:rPr lang="en-US" sz="2200" dirty="0">
                <a:latin typeface="Arial" pitchFamily="34" charset="0"/>
                <a:ea typeface="Calibri"/>
                <a:cs typeface="Arial" pitchFamily="34" charset="0"/>
              </a:rPr>
              <a:t>curve slopes downward because a decrease in the interest rate increases investment spending, thereby increasing aggregate demand and the level of output at which the goods market is in equilibrium. </a:t>
            </a:r>
            <a:endParaRPr lang="tr-TR" sz="2200" dirty="0" smtClean="0">
              <a:latin typeface="Arial" pitchFamily="34" charset="0"/>
              <a:ea typeface="Calibri"/>
              <a:cs typeface="Arial" pitchFamily="34" charset="0"/>
            </a:endParaRPr>
          </a:p>
          <a:p>
            <a:pPr marL="0" indent="0" algn="just">
              <a:lnSpc>
                <a:spcPct val="150000"/>
              </a:lnSpc>
              <a:buNone/>
            </a:pPr>
            <a:r>
              <a:rPr lang="tr-TR" sz="2200" dirty="0" smtClean="0">
                <a:latin typeface="Arial" pitchFamily="34" charset="0"/>
                <a:ea typeface="Calibri"/>
                <a:cs typeface="Arial" pitchFamily="34" charset="0"/>
              </a:rPr>
              <a:t>	</a:t>
            </a:r>
            <a:r>
              <a:rPr lang="en-US" sz="2200" dirty="0" smtClean="0">
                <a:latin typeface="Arial" pitchFamily="34" charset="0"/>
                <a:ea typeface="Calibri"/>
                <a:cs typeface="Arial" pitchFamily="34" charset="0"/>
              </a:rPr>
              <a:t>Recall </a:t>
            </a:r>
            <a:r>
              <a:rPr lang="en-US" sz="2200" dirty="0">
                <a:latin typeface="Arial" pitchFamily="34" charset="0"/>
                <a:ea typeface="Calibri"/>
                <a:cs typeface="Arial" pitchFamily="34" charset="0"/>
              </a:rPr>
              <a:t>also that changes in fiscal policy shift the </a:t>
            </a:r>
            <a:r>
              <a:rPr lang="en-US" sz="2200" i="1" dirty="0">
                <a:latin typeface="Arial" pitchFamily="34" charset="0"/>
                <a:ea typeface="Calibri"/>
                <a:cs typeface="Arial" pitchFamily="34" charset="0"/>
              </a:rPr>
              <a:t>IS </a:t>
            </a:r>
            <a:r>
              <a:rPr lang="en-US" sz="2200" dirty="0">
                <a:latin typeface="Arial" pitchFamily="34" charset="0"/>
                <a:ea typeface="Calibri"/>
                <a:cs typeface="Arial" pitchFamily="34" charset="0"/>
              </a:rPr>
              <a:t>curve. Specifically, a fiscal expansion shifts the </a:t>
            </a:r>
            <a:r>
              <a:rPr lang="en-US" sz="2200" i="1" dirty="0">
                <a:latin typeface="Arial" pitchFamily="34" charset="0"/>
                <a:ea typeface="Calibri"/>
                <a:cs typeface="Arial" pitchFamily="34" charset="0"/>
              </a:rPr>
              <a:t>IS </a:t>
            </a:r>
            <a:r>
              <a:rPr lang="en-US" sz="2200" dirty="0">
                <a:latin typeface="Arial" pitchFamily="34" charset="0"/>
                <a:ea typeface="Calibri"/>
                <a:cs typeface="Arial" pitchFamily="34" charset="0"/>
              </a:rPr>
              <a:t>curve to the right.</a:t>
            </a:r>
            <a:endParaRPr lang="tr-TR" sz="2200" dirty="0">
              <a:latin typeface="Arial" pitchFamily="34" charset="0"/>
              <a:cs typeface="Arial" pitchFamily="34" charset="0"/>
            </a:endParaRPr>
          </a:p>
        </p:txBody>
      </p:sp>
    </p:spTree>
    <p:extLst>
      <p:ext uri="{BB962C8B-B14F-4D97-AF65-F5344CB8AC3E}">
        <p14:creationId xmlns:p14="http://schemas.microsoft.com/office/powerpoint/2010/main" val="4011870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488196" y="468824"/>
            <a:ext cx="8229600" cy="5389535"/>
          </a:xfrm>
          <a:solidFill>
            <a:schemeClr val="bg1">
              <a:alpha val="78038"/>
            </a:schemeClr>
          </a:solidFill>
        </p:spPr>
        <p:txBody>
          <a:bodyPr/>
          <a:lstStyle/>
          <a:p>
            <a:pPr eaLnBrk="1" hangingPunct="1"/>
            <a:r>
              <a:rPr lang="en-US" altLang="en-US" sz="2400" dirty="0" smtClean="0"/>
              <a:t>The equation for the IS curve is:                   </a:t>
            </a:r>
            <a:r>
              <a:rPr lang="tr-TR" altLang="en-US" sz="2400" dirty="0" smtClean="0"/>
              <a:t>                   </a:t>
            </a:r>
            <a:r>
              <a:rPr lang="en-US" altLang="en-US" sz="2400" dirty="0" smtClean="0"/>
              <a:t>(3) </a:t>
            </a:r>
          </a:p>
          <a:p>
            <a:pPr lvl="1" eaLnBrk="1" hangingPunct="1"/>
            <a:r>
              <a:rPr lang="en-US" altLang="en-US" sz="2400" dirty="0" smtClean="0"/>
              <a:t>The fiscal policy variables, G and t, are within this definition</a:t>
            </a:r>
          </a:p>
          <a:p>
            <a:pPr lvl="2" eaLnBrk="1" hangingPunct="1"/>
            <a:r>
              <a:rPr lang="en-US" altLang="en-US" dirty="0" smtClean="0"/>
              <a:t>G is a part of A</a:t>
            </a:r>
          </a:p>
          <a:p>
            <a:pPr lvl="2" eaLnBrk="1" hangingPunct="1"/>
            <a:r>
              <a:rPr lang="en-US" altLang="en-US" dirty="0" smtClean="0"/>
              <a:t>t is a part of the multiplier</a:t>
            </a:r>
          </a:p>
          <a:p>
            <a:pPr lvl="2" eaLnBrk="1" hangingPunct="1">
              <a:buFont typeface="Symbol" pitchFamily="18" charset="2"/>
              <a:buChar char="®"/>
            </a:pPr>
            <a:r>
              <a:rPr lang="en-US" altLang="en-US" i="1" dirty="0" smtClean="0">
                <a:sym typeface="Symbol" pitchFamily="18" charset="2"/>
              </a:rPr>
              <a:t>Fiscal policy actions, changes in G and t, affect the IS curve</a:t>
            </a:r>
          </a:p>
          <a:p>
            <a:pPr eaLnBrk="1" hangingPunct="1"/>
            <a:r>
              <a:rPr lang="en-US" altLang="en-US" sz="2400" dirty="0" smtClean="0"/>
              <a:t>Suppose G increases</a:t>
            </a:r>
          </a:p>
          <a:p>
            <a:pPr lvl="1" eaLnBrk="1" hangingPunct="1"/>
            <a:r>
              <a:rPr lang="en-US" altLang="en-US" sz="2400" dirty="0" smtClean="0">
                <a:sym typeface="Symbol" pitchFamily="18" charset="2"/>
              </a:rPr>
              <a:t>At unchanged interest rates, AD increases</a:t>
            </a:r>
          </a:p>
          <a:p>
            <a:pPr lvl="1" eaLnBrk="1" hangingPunct="1"/>
            <a:r>
              <a:rPr lang="en-US" altLang="en-US" sz="2400" dirty="0" smtClean="0">
                <a:sym typeface="Symbol" pitchFamily="18" charset="2"/>
              </a:rPr>
              <a:t>To meet increased demand, output must increase</a:t>
            </a:r>
          </a:p>
          <a:p>
            <a:pPr lvl="1" eaLnBrk="1" hangingPunct="1"/>
            <a:r>
              <a:rPr lang="en-US" altLang="en-US" sz="2400" dirty="0" smtClean="0">
                <a:sym typeface="Symbol" pitchFamily="18" charset="2"/>
              </a:rPr>
              <a:t>At each level of the interest rate, equilibrium income must rise by            </a:t>
            </a:r>
            <a:endParaRPr lang="en-US" altLang="en-US" sz="2400" dirty="0" smtClean="0"/>
          </a:p>
        </p:txBody>
      </p:sp>
      <p:graphicFrame>
        <p:nvGraphicFramePr>
          <p:cNvPr id="76804" name="Object 4"/>
          <p:cNvGraphicFramePr>
            <a:graphicFrameLocks noChangeAspect="1"/>
          </p:cNvGraphicFramePr>
          <p:nvPr>
            <p:extLst>
              <p:ext uri="{D42A27DB-BD31-4B8C-83A1-F6EECF244321}">
                <p14:modId xmlns:p14="http://schemas.microsoft.com/office/powerpoint/2010/main" val="2964379945"/>
              </p:ext>
            </p:extLst>
          </p:nvPr>
        </p:nvGraphicFramePr>
        <p:xfrm>
          <a:off x="5146163" y="402956"/>
          <a:ext cx="2002858" cy="554363"/>
        </p:xfrm>
        <a:graphic>
          <a:graphicData uri="http://schemas.openxmlformats.org/presentationml/2006/ole">
            <mc:AlternateContent xmlns:mc="http://schemas.openxmlformats.org/markup-compatibility/2006">
              <mc:Choice xmlns:v="urn:schemas-microsoft-com:vml" Requires="v">
                <p:oleObj spid="_x0000_s76899" name="Equation" r:id="rId4" imgW="965200" imgH="241300" progId="Equation.3">
                  <p:embed/>
                </p:oleObj>
              </mc:Choice>
              <mc:Fallback>
                <p:oleObj name="Equation" r:id="rId4" imgW="965200" imgH="2413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163" y="402956"/>
                        <a:ext cx="2002858" cy="554363"/>
                      </a:xfrm>
                      <a:prstGeom prst="rect">
                        <a:avLst/>
                      </a:prstGeom>
                      <a:noFill/>
                      <a:ln>
                        <a:noFill/>
                      </a:ln>
                      <a:extLst/>
                    </p:spPr>
                  </p:pic>
                </p:oleObj>
              </mc:Fallback>
            </mc:AlternateContent>
          </a:graphicData>
        </a:graphic>
      </p:graphicFrame>
      <p:graphicFrame>
        <p:nvGraphicFramePr>
          <p:cNvPr id="76805" name="Object 5"/>
          <p:cNvGraphicFramePr>
            <a:graphicFrameLocks noChangeAspect="1"/>
          </p:cNvGraphicFramePr>
          <p:nvPr>
            <p:extLst>
              <p:ext uri="{D42A27DB-BD31-4B8C-83A1-F6EECF244321}">
                <p14:modId xmlns:p14="http://schemas.microsoft.com/office/powerpoint/2010/main" val="1987687330"/>
              </p:ext>
            </p:extLst>
          </p:nvPr>
        </p:nvGraphicFramePr>
        <p:xfrm>
          <a:off x="2631374" y="5137500"/>
          <a:ext cx="1010727" cy="548319"/>
        </p:xfrm>
        <a:graphic>
          <a:graphicData uri="http://schemas.openxmlformats.org/presentationml/2006/ole">
            <mc:AlternateContent xmlns:mc="http://schemas.openxmlformats.org/markup-compatibility/2006">
              <mc:Choice xmlns:v="urn:schemas-microsoft-com:vml" Requires="v">
                <p:oleObj spid="_x0000_s76900" name="Equation" r:id="rId6" imgW="419100" imgH="228600" progId="Equation.3">
                  <p:embed/>
                </p:oleObj>
              </mc:Choice>
              <mc:Fallback>
                <p:oleObj name="Equation" r:id="rId6" imgW="419100" imgH="228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1374" y="5137500"/>
                        <a:ext cx="1010727" cy="548319"/>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solidFill>
            <a:schemeClr val="bg1">
              <a:alpha val="78038"/>
            </a:schemeClr>
          </a:solidFill>
        </p:spPr>
        <p:txBody>
          <a:bodyPr/>
          <a:lstStyle/>
          <a:p>
            <a:pPr marL="0" indent="0" eaLnBrk="1" hangingPunct="1">
              <a:buFont typeface="Arial" charset="0"/>
              <a:buNone/>
            </a:pPr>
            <a:r>
              <a:rPr lang="en-US" altLang="en-US" sz="1600" smtClean="0"/>
              <a:t> </a:t>
            </a:r>
          </a:p>
        </p:txBody>
      </p:sp>
      <p:pic>
        <p:nvPicPr>
          <p:cNvPr id="778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325" y="1549831"/>
            <a:ext cx="4648072" cy="343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3"/>
          <p:cNvSpPr txBox="1">
            <a:spLocks noChangeArrowheads="1"/>
          </p:cNvSpPr>
          <p:nvPr/>
        </p:nvSpPr>
        <p:spPr bwMode="auto">
          <a:xfrm>
            <a:off x="597789" y="717093"/>
            <a:ext cx="3421062" cy="501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Char char="•"/>
            </a:pPr>
            <a:r>
              <a:rPr lang="en-US" altLang="en-US" dirty="0">
                <a:latin typeface="Arial" pitchFamily="34" charset="0"/>
                <a:cs typeface="Arial" pitchFamily="34" charset="0"/>
              </a:rPr>
              <a:t>If government expenditures increase, equilibrium moves to from E to E”</a:t>
            </a:r>
          </a:p>
          <a:p>
            <a:pPr eaLnBrk="1" hangingPunct="1">
              <a:spcBef>
                <a:spcPct val="20000"/>
              </a:spcBef>
              <a:buFont typeface="Arial" charset="0"/>
              <a:buChar char="•"/>
            </a:pPr>
            <a:r>
              <a:rPr lang="en-US" altLang="en-US" dirty="0">
                <a:latin typeface="Arial" pitchFamily="34" charset="0"/>
                <a:cs typeface="Arial" pitchFamily="34" charset="0"/>
              </a:rPr>
              <a:t>The goods market is in equilibrium at E”, but the money market is not:</a:t>
            </a:r>
          </a:p>
          <a:p>
            <a:pPr lvl="1" eaLnBrk="1" hangingPunct="1">
              <a:spcBef>
                <a:spcPct val="20000"/>
              </a:spcBef>
              <a:buFont typeface="Arial" charset="0"/>
              <a:buChar char="–"/>
            </a:pPr>
            <a:r>
              <a:rPr lang="en-US" altLang="en-US" dirty="0">
                <a:latin typeface="Arial" pitchFamily="34" charset="0"/>
                <a:cs typeface="Arial" pitchFamily="34" charset="0"/>
              </a:rPr>
              <a:t>Because Y has increased, the demand for money also increases </a:t>
            </a:r>
            <a:r>
              <a:rPr lang="en-US" altLang="en-US" dirty="0">
                <a:latin typeface="Arial" pitchFamily="34" charset="0"/>
                <a:cs typeface="Arial" pitchFamily="34" charset="0"/>
                <a:sym typeface="Symbol" pitchFamily="18" charset="2"/>
              </a:rPr>
              <a:t> interest rate increases</a:t>
            </a:r>
          </a:p>
          <a:p>
            <a:pPr lvl="1" eaLnBrk="1" hangingPunct="1">
              <a:spcBef>
                <a:spcPct val="20000"/>
              </a:spcBef>
              <a:buFont typeface="Arial" charset="0"/>
              <a:buChar char="–"/>
            </a:pPr>
            <a:r>
              <a:rPr lang="en-US" altLang="en-US" dirty="0">
                <a:latin typeface="Arial" pitchFamily="34" charset="0"/>
                <a:cs typeface="Arial" pitchFamily="34" charset="0"/>
                <a:sym typeface="Symbol" pitchFamily="18" charset="2"/>
              </a:rPr>
              <a:t>Firms’ planned investment spending declines and AD falls  move up the LM curve to E’</a:t>
            </a:r>
            <a:endParaRPr lang="en-US" alt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rtlCol="0">
            <a:normAutofit/>
          </a:bodyPr>
          <a:lstStyle/>
          <a:p>
            <a:pPr eaLnBrk="1" fontAlgn="auto" hangingPunct="1">
              <a:spcAft>
                <a:spcPts val="0"/>
              </a:spcAft>
              <a:defRPr/>
            </a:pPr>
            <a:r>
              <a:rPr lang="en-US" smtClean="0"/>
              <a:t>Fiscal Policy and Crowding Out</a:t>
            </a:r>
          </a:p>
        </p:txBody>
      </p:sp>
      <p:sp>
        <p:nvSpPr>
          <p:cNvPr id="78851" name="Rectangle 3"/>
          <p:cNvSpPr>
            <a:spLocks noGrp="1" noChangeArrowheads="1"/>
          </p:cNvSpPr>
          <p:nvPr>
            <p:ph idx="1"/>
          </p:nvPr>
        </p:nvSpPr>
        <p:spPr>
          <a:solidFill>
            <a:schemeClr val="bg1">
              <a:alpha val="78038"/>
            </a:schemeClr>
          </a:solidFill>
        </p:spPr>
        <p:txBody>
          <a:bodyPr/>
          <a:lstStyle/>
          <a:p>
            <a:pPr lvl="1" eaLnBrk="1" hangingPunct="1">
              <a:buFontTx/>
              <a:buNone/>
            </a:pPr>
            <a:r>
              <a:rPr lang="en-US" altLang="en-US" sz="2000" dirty="0" smtClean="0"/>
              <a:t> </a:t>
            </a:r>
          </a:p>
        </p:txBody>
      </p:sp>
      <p:sp>
        <p:nvSpPr>
          <p:cNvPr id="78853" name="Rectangle 3"/>
          <p:cNvSpPr txBox="1">
            <a:spLocks noChangeArrowheads="1"/>
          </p:cNvSpPr>
          <p:nvPr/>
        </p:nvSpPr>
        <p:spPr bwMode="auto">
          <a:xfrm>
            <a:off x="415360" y="1482483"/>
            <a:ext cx="33369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Char char="•"/>
            </a:pPr>
            <a:r>
              <a:rPr lang="en-US" altLang="en-US" sz="2000" u="sng" dirty="0">
                <a:latin typeface="Arial" pitchFamily="34" charset="0"/>
                <a:cs typeface="Arial" pitchFamily="34" charset="0"/>
              </a:rPr>
              <a:t>Comparing E to E’</a:t>
            </a:r>
            <a:r>
              <a:rPr lang="en-US" altLang="en-US" sz="2000" dirty="0">
                <a:latin typeface="Arial" pitchFamily="34" charset="0"/>
                <a:cs typeface="Arial" pitchFamily="34" charset="0"/>
              </a:rPr>
              <a:t>: increased government spending increases income and the interest rate</a:t>
            </a:r>
          </a:p>
          <a:p>
            <a:pPr eaLnBrk="1" hangingPunct="1">
              <a:spcBef>
                <a:spcPct val="20000"/>
              </a:spcBef>
              <a:buFont typeface="Arial" charset="0"/>
              <a:buChar char="•"/>
            </a:pPr>
            <a:r>
              <a:rPr lang="en-US" altLang="en-US" sz="2000" u="sng" dirty="0">
                <a:latin typeface="Arial" pitchFamily="34" charset="0"/>
                <a:cs typeface="Arial" pitchFamily="34" charset="0"/>
              </a:rPr>
              <a:t>Comparing E’ to E”</a:t>
            </a:r>
            <a:r>
              <a:rPr lang="en-US" altLang="en-US" sz="2000" dirty="0">
                <a:latin typeface="Arial" pitchFamily="34" charset="0"/>
                <a:cs typeface="Arial" pitchFamily="34" charset="0"/>
              </a:rPr>
              <a:t>: adjustment of interest rates and their impact on AD dampen expansionary effect of increased G</a:t>
            </a:r>
          </a:p>
          <a:p>
            <a:pPr lvl="1" eaLnBrk="1" hangingPunct="1">
              <a:spcBef>
                <a:spcPct val="20000"/>
              </a:spcBef>
              <a:buFont typeface="Arial" charset="0"/>
              <a:buChar char="–"/>
            </a:pPr>
            <a:r>
              <a:rPr lang="en-US" altLang="en-US" sz="2000" dirty="0">
                <a:latin typeface="Arial" pitchFamily="34" charset="0"/>
                <a:cs typeface="Arial" pitchFamily="34" charset="0"/>
              </a:rPr>
              <a:t>Income increases to Y’</a:t>
            </a:r>
            <a:r>
              <a:rPr lang="en-US" altLang="en-US" sz="2000" baseline="-25000" dirty="0">
                <a:latin typeface="Arial" pitchFamily="34" charset="0"/>
                <a:cs typeface="Arial" pitchFamily="34" charset="0"/>
              </a:rPr>
              <a:t>0</a:t>
            </a:r>
            <a:r>
              <a:rPr lang="en-US" altLang="en-US" sz="2000" dirty="0">
                <a:latin typeface="Arial" pitchFamily="34" charset="0"/>
                <a:cs typeface="Arial" pitchFamily="34" charset="0"/>
              </a:rPr>
              <a:t> instead of Y”</a:t>
            </a:r>
          </a:p>
          <a:p>
            <a:pPr lvl="1" eaLnBrk="1" hangingPunct="1">
              <a:spcBef>
                <a:spcPct val="20000"/>
              </a:spcBef>
            </a:pPr>
            <a:endParaRPr lang="en-US" altLang="en-US" sz="2000" dirty="0">
              <a:latin typeface="Book Antiqua" pitchFamily="18" charset="0"/>
            </a:endParaRPr>
          </a:p>
        </p:txBody>
      </p:sp>
      <p:pic>
        <p:nvPicPr>
          <p:cNvPr id="7885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325" y="1735811"/>
            <a:ext cx="4396525" cy="325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ikdörtgen 1"/>
          <p:cNvSpPr>
            <a:spLocks noChangeArrowheads="1"/>
          </p:cNvSpPr>
          <p:nvPr/>
        </p:nvSpPr>
        <p:spPr bwMode="auto">
          <a:xfrm>
            <a:off x="398463" y="1412875"/>
            <a:ext cx="84248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sz="2400" dirty="0">
                <a:solidFill>
                  <a:srgbClr val="000000"/>
                </a:solidFill>
                <a:latin typeface="+mj-lt"/>
                <a:cs typeface="Arial" pitchFamily="34" charset="0"/>
              </a:rPr>
              <a:t>The reason that income rises only to </a:t>
            </a:r>
            <a:r>
              <a:rPr lang="tr-TR" sz="2400" dirty="0">
                <a:solidFill>
                  <a:srgbClr val="000000"/>
                </a:solidFill>
                <a:latin typeface="+mj-lt"/>
                <a:cs typeface="Arial" pitchFamily="34" charset="0"/>
              </a:rPr>
              <a:t>Yo’ </a:t>
            </a:r>
            <a:r>
              <a:rPr lang="en-US" sz="2400" dirty="0">
                <a:solidFill>
                  <a:srgbClr val="000000"/>
                </a:solidFill>
                <a:latin typeface="+mj-lt"/>
                <a:cs typeface="Arial" pitchFamily="34" charset="0"/>
              </a:rPr>
              <a:t>rather than to </a:t>
            </a:r>
            <a:r>
              <a:rPr lang="tr-TR" sz="2400" dirty="0">
                <a:solidFill>
                  <a:srgbClr val="000000"/>
                </a:solidFill>
                <a:latin typeface="+mj-lt"/>
                <a:cs typeface="Arial" pitchFamily="34" charset="0"/>
              </a:rPr>
              <a:t>Y’’ </a:t>
            </a:r>
            <a:r>
              <a:rPr lang="en-US" sz="2400" dirty="0">
                <a:solidFill>
                  <a:srgbClr val="000000"/>
                </a:solidFill>
                <a:latin typeface="+mj-lt"/>
                <a:cs typeface="Arial" pitchFamily="34" charset="0"/>
              </a:rPr>
              <a:t>is that the rise in the interest rate from </a:t>
            </a:r>
            <a:r>
              <a:rPr lang="tr-TR" sz="2400" dirty="0" err="1">
                <a:solidFill>
                  <a:srgbClr val="000000"/>
                </a:solidFill>
                <a:latin typeface="+mj-lt"/>
                <a:cs typeface="Arial" pitchFamily="34" charset="0"/>
              </a:rPr>
              <a:t>io</a:t>
            </a:r>
            <a:r>
              <a:rPr lang="tr-TR" sz="2400" dirty="0">
                <a:solidFill>
                  <a:srgbClr val="000000"/>
                </a:solidFill>
                <a:latin typeface="+mj-lt"/>
                <a:cs typeface="Arial" pitchFamily="34" charset="0"/>
              </a:rPr>
              <a:t> </a:t>
            </a:r>
            <a:r>
              <a:rPr lang="en-US" sz="2400" dirty="0">
                <a:solidFill>
                  <a:srgbClr val="000000"/>
                </a:solidFill>
                <a:latin typeface="+mj-lt"/>
                <a:cs typeface="Arial" pitchFamily="34" charset="0"/>
              </a:rPr>
              <a:t>to</a:t>
            </a:r>
            <a:r>
              <a:rPr lang="tr-TR" sz="2400" dirty="0">
                <a:solidFill>
                  <a:srgbClr val="000000"/>
                </a:solidFill>
                <a:latin typeface="+mj-lt"/>
                <a:cs typeface="Arial" pitchFamily="34" charset="0"/>
              </a:rPr>
              <a:t> i’</a:t>
            </a:r>
            <a:r>
              <a:rPr lang="en-US" sz="2400" dirty="0">
                <a:solidFill>
                  <a:srgbClr val="000000"/>
                </a:solidFill>
                <a:latin typeface="+mj-lt"/>
                <a:cs typeface="Arial" pitchFamily="34" charset="0"/>
              </a:rPr>
              <a:t> reduces the level of investment spending. </a:t>
            </a:r>
            <a:endParaRPr lang="tr-TR" sz="2400" dirty="0">
              <a:solidFill>
                <a:srgbClr val="000000"/>
              </a:solidFill>
              <a:latin typeface="+mj-lt"/>
              <a:cs typeface="Arial" pitchFamily="34" charset="0"/>
            </a:endParaRPr>
          </a:p>
          <a:p>
            <a:pPr algn="just" eaLnBrk="1" hangingPunct="1"/>
            <a:endParaRPr lang="tr-TR" sz="2400" dirty="0">
              <a:solidFill>
                <a:srgbClr val="000000"/>
              </a:solidFill>
              <a:latin typeface="+mj-lt"/>
              <a:cs typeface="Arial" pitchFamily="34" charset="0"/>
            </a:endParaRPr>
          </a:p>
          <a:p>
            <a:pPr algn="just" eaLnBrk="1" hangingPunct="1"/>
            <a:r>
              <a:rPr lang="en-US" sz="2400" dirty="0">
                <a:solidFill>
                  <a:srgbClr val="000000"/>
                </a:solidFill>
                <a:latin typeface="+mj-lt"/>
                <a:cs typeface="Arial" pitchFamily="34" charset="0"/>
              </a:rPr>
              <a:t>We say that the increase in government spending crowds out investment spending. </a:t>
            </a:r>
            <a:endParaRPr lang="tr-TR" sz="2400" dirty="0">
              <a:solidFill>
                <a:srgbClr val="000000"/>
              </a:solidFill>
              <a:latin typeface="+mj-lt"/>
              <a:cs typeface="Arial" pitchFamily="34" charset="0"/>
            </a:endParaRPr>
          </a:p>
          <a:p>
            <a:pPr algn="just" eaLnBrk="1" hangingPunct="1"/>
            <a:endParaRPr lang="tr-TR" sz="2400" dirty="0">
              <a:solidFill>
                <a:srgbClr val="000000"/>
              </a:solidFill>
              <a:latin typeface="+mj-lt"/>
              <a:cs typeface="Arial" pitchFamily="34" charset="0"/>
            </a:endParaRPr>
          </a:p>
          <a:p>
            <a:pPr algn="just" eaLnBrk="1" hangingPunct="1"/>
            <a:r>
              <a:rPr lang="en-US" sz="2400" b="1" dirty="0">
                <a:solidFill>
                  <a:srgbClr val="000000"/>
                </a:solidFill>
                <a:latin typeface="+mj-lt"/>
                <a:cs typeface="Arial" pitchFamily="34" charset="0"/>
              </a:rPr>
              <a:t>Crowding out</a:t>
            </a:r>
            <a:r>
              <a:rPr lang="tr-TR" sz="2400" b="1" dirty="0">
                <a:solidFill>
                  <a:srgbClr val="000000"/>
                </a:solidFill>
                <a:latin typeface="+mj-lt"/>
                <a:cs typeface="Arial" pitchFamily="34" charset="0"/>
              </a:rPr>
              <a:t> </a:t>
            </a:r>
            <a:r>
              <a:rPr lang="en-US" sz="2400" b="1" dirty="0">
                <a:solidFill>
                  <a:srgbClr val="000000"/>
                </a:solidFill>
                <a:latin typeface="+mj-lt"/>
                <a:cs typeface="Arial" pitchFamily="34" charset="0"/>
              </a:rPr>
              <a:t>occurs when expansionary fiscal policy causes interest rates to rise, thereby reducing private spending, particularly investment. </a:t>
            </a:r>
            <a:endParaRPr lang="tr-TR" sz="2400" b="1" dirty="0">
              <a:solidFill>
                <a:srgbClr val="000000"/>
              </a:solidFill>
              <a:latin typeface="+mj-lt"/>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3953" y="1434255"/>
            <a:ext cx="8183105" cy="3359061"/>
          </a:xfrm>
          <a:prstGeom prst="rect">
            <a:avLst/>
          </a:prstGeom>
        </p:spPr>
        <p:txBody>
          <a:bodyPr wrap="square">
            <a:spAutoFit/>
          </a:bodyPr>
          <a:lstStyle/>
          <a:p>
            <a:pPr lvl="0" indent="457200" algn="just">
              <a:lnSpc>
                <a:spcPct val="150000"/>
              </a:lnSpc>
              <a:spcAft>
                <a:spcPts val="0"/>
              </a:spcAft>
            </a:pPr>
            <a:r>
              <a:rPr lang="en-US" sz="2400" i="1" dirty="0">
                <a:solidFill>
                  <a:prstClr val="black"/>
                </a:solidFill>
                <a:latin typeface="Calibri"/>
                <a:ea typeface="Calibri"/>
                <a:cs typeface="Times New Roman"/>
              </a:rPr>
              <a:t>Fiscal policy has its initial impact in the goods market, and monetary policy has its initial impact mainly in the assets markets. </a:t>
            </a:r>
            <a:endParaRPr lang="tr-TR" sz="2400" i="1" dirty="0" smtClean="0">
              <a:solidFill>
                <a:prstClr val="black"/>
              </a:solidFill>
              <a:latin typeface="Calibri"/>
              <a:ea typeface="Calibri"/>
              <a:cs typeface="Times New Roman"/>
            </a:endParaRPr>
          </a:p>
          <a:p>
            <a:pPr lvl="0" indent="457200" algn="just">
              <a:lnSpc>
                <a:spcPct val="150000"/>
              </a:lnSpc>
              <a:spcAft>
                <a:spcPts val="0"/>
              </a:spcAft>
            </a:pPr>
            <a:r>
              <a:rPr lang="en-US" sz="2400" dirty="0" smtClean="0">
                <a:solidFill>
                  <a:prstClr val="black"/>
                </a:solidFill>
                <a:latin typeface="Calibri"/>
                <a:ea typeface="Calibri"/>
                <a:cs typeface="Times New Roman"/>
              </a:rPr>
              <a:t>But </a:t>
            </a:r>
            <a:r>
              <a:rPr lang="en-US" sz="2400" dirty="0">
                <a:solidFill>
                  <a:prstClr val="black"/>
                </a:solidFill>
                <a:latin typeface="Calibri"/>
                <a:ea typeface="Calibri"/>
                <a:cs typeface="Times New Roman"/>
              </a:rPr>
              <a:t>because the goods and assets markets are closely interconnected, both monetary and fiscal policies have effects on both the level of output and interest rates.</a:t>
            </a:r>
            <a:endParaRPr lang="tr-TR" sz="2400" dirty="0">
              <a:solidFill>
                <a:prstClr val="black"/>
              </a:solidFill>
              <a:latin typeface="Calibri"/>
              <a:ea typeface="Calibri"/>
              <a:cs typeface="Times New Roman"/>
            </a:endParaRPr>
          </a:p>
        </p:txBody>
      </p:sp>
    </p:spTree>
    <p:extLst>
      <p:ext uri="{BB962C8B-B14F-4D97-AF65-F5344CB8AC3E}">
        <p14:creationId xmlns:p14="http://schemas.microsoft.com/office/powerpoint/2010/main" val="151818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8454" y="393178"/>
            <a:ext cx="8524068" cy="6129050"/>
          </a:xfrm>
          <a:prstGeom prst="rect">
            <a:avLst/>
          </a:prstGeom>
        </p:spPr>
        <p:txBody>
          <a:bodyPr wrap="square">
            <a:spAutoFit/>
          </a:bodyPr>
          <a:lstStyle/>
          <a:p>
            <a:pPr algn="just">
              <a:lnSpc>
                <a:spcPct val="150000"/>
              </a:lnSpc>
              <a:spcAft>
                <a:spcPts val="0"/>
              </a:spcAft>
            </a:pPr>
            <a:r>
              <a:rPr lang="en-US" sz="2400" b="1" dirty="0" smtClean="0">
                <a:effectLst/>
                <a:latin typeface="+mj-lt"/>
                <a:ea typeface="Calibri"/>
                <a:cs typeface="Times New Roman"/>
              </a:rPr>
              <a:t>What factors determine how much crowding out takes place?</a:t>
            </a:r>
            <a:r>
              <a:rPr lang="en-US" sz="2400" dirty="0" smtClean="0">
                <a:effectLst/>
                <a:latin typeface="+mj-lt"/>
                <a:ea typeface="Calibri"/>
                <a:cs typeface="Times New Roman"/>
              </a:rPr>
              <a:t> </a:t>
            </a:r>
            <a:endParaRPr lang="tr-TR" sz="2400" dirty="0" smtClean="0">
              <a:effectLst/>
              <a:latin typeface="+mj-lt"/>
              <a:ea typeface="Calibri"/>
              <a:cs typeface="Times New Roman"/>
            </a:endParaRPr>
          </a:p>
          <a:p>
            <a:pPr algn="just">
              <a:lnSpc>
                <a:spcPct val="150000"/>
              </a:lnSpc>
              <a:spcAft>
                <a:spcPts val="0"/>
              </a:spcAft>
            </a:pPr>
            <a:r>
              <a:rPr lang="en-US" sz="2400" dirty="0" smtClean="0">
                <a:effectLst/>
                <a:latin typeface="+mj-lt"/>
                <a:ea typeface="Calibri"/>
                <a:cs typeface="Times New Roman"/>
              </a:rPr>
              <a:t>In other words, what determines the extent to which interest rate adjustments dampen the output expansion induced by increased government spending? By drawing for yourself different </a:t>
            </a:r>
            <a:r>
              <a:rPr lang="en-US" sz="2400" i="1" dirty="0" smtClean="0">
                <a:effectLst/>
                <a:latin typeface="+mj-lt"/>
                <a:ea typeface="Calibri"/>
                <a:cs typeface="Times New Roman"/>
              </a:rPr>
              <a:t>IS </a:t>
            </a:r>
            <a:r>
              <a:rPr lang="en-US" sz="2400" dirty="0" smtClean="0">
                <a:effectLst/>
                <a:latin typeface="+mj-lt"/>
                <a:ea typeface="Calibri"/>
                <a:cs typeface="Times New Roman"/>
              </a:rPr>
              <a:t>and </a:t>
            </a:r>
            <a:r>
              <a:rPr lang="en-US" sz="2400" i="1" dirty="0" smtClean="0">
                <a:effectLst/>
                <a:latin typeface="+mj-lt"/>
                <a:ea typeface="Calibri"/>
                <a:cs typeface="Times New Roman"/>
              </a:rPr>
              <a:t>LM </a:t>
            </a:r>
            <a:r>
              <a:rPr lang="en-US" sz="2400" dirty="0" smtClean="0">
                <a:effectLst/>
                <a:latin typeface="+mj-lt"/>
                <a:ea typeface="Calibri"/>
                <a:cs typeface="Times New Roman"/>
              </a:rPr>
              <a:t>schedules, you will be able to show the following:</a:t>
            </a:r>
            <a:endParaRPr lang="tr-TR" sz="2400" dirty="0" smtClean="0">
              <a:effectLst/>
              <a:latin typeface="+mj-lt"/>
              <a:ea typeface="Calibri"/>
              <a:cs typeface="Times New Roman"/>
            </a:endParaRPr>
          </a:p>
          <a:p>
            <a:pPr algn="just">
              <a:lnSpc>
                <a:spcPct val="150000"/>
              </a:lnSpc>
              <a:spcAft>
                <a:spcPts val="0"/>
              </a:spcAft>
            </a:pPr>
            <a:r>
              <a:rPr lang="en-US" sz="2400" b="1" dirty="0" smtClean="0">
                <a:effectLst/>
                <a:latin typeface="+mj-lt"/>
                <a:ea typeface="Calibri"/>
                <a:cs typeface="Times New Roman"/>
              </a:rPr>
              <a:t>• </a:t>
            </a:r>
            <a:r>
              <a:rPr lang="en-US" sz="2400" dirty="0" smtClean="0">
                <a:effectLst/>
                <a:latin typeface="+mj-lt"/>
                <a:ea typeface="Calibri"/>
                <a:cs typeface="Times New Roman"/>
              </a:rPr>
              <a:t>Income increases more, and interest rates increase less, the flatter the </a:t>
            </a:r>
            <a:r>
              <a:rPr lang="en-US" sz="2400" i="1" dirty="0" smtClean="0">
                <a:effectLst/>
                <a:latin typeface="+mj-lt"/>
                <a:ea typeface="Calibri"/>
                <a:cs typeface="Times New Roman"/>
              </a:rPr>
              <a:t>LM </a:t>
            </a:r>
            <a:r>
              <a:rPr lang="en-US" sz="2400" dirty="0" smtClean="0">
                <a:effectLst/>
                <a:latin typeface="+mj-lt"/>
                <a:ea typeface="Calibri"/>
                <a:cs typeface="Times New Roman"/>
              </a:rPr>
              <a:t>schedule.</a:t>
            </a:r>
            <a:endParaRPr lang="tr-TR" sz="2400" dirty="0" smtClean="0">
              <a:effectLst/>
              <a:latin typeface="+mj-lt"/>
              <a:ea typeface="Calibri"/>
              <a:cs typeface="Times New Roman"/>
            </a:endParaRPr>
          </a:p>
          <a:p>
            <a:pPr algn="just">
              <a:lnSpc>
                <a:spcPct val="150000"/>
              </a:lnSpc>
              <a:spcAft>
                <a:spcPts val="0"/>
              </a:spcAft>
            </a:pPr>
            <a:r>
              <a:rPr lang="en-US" sz="2400" b="1" dirty="0" smtClean="0">
                <a:effectLst/>
                <a:latin typeface="+mj-lt"/>
                <a:ea typeface="Calibri"/>
                <a:cs typeface="Times New Roman"/>
              </a:rPr>
              <a:t>• </a:t>
            </a:r>
            <a:r>
              <a:rPr lang="en-US" sz="2400" dirty="0" smtClean="0">
                <a:effectLst/>
                <a:latin typeface="+mj-lt"/>
                <a:ea typeface="Calibri"/>
                <a:cs typeface="Times New Roman"/>
              </a:rPr>
              <a:t>Income increases less, and interest rates increase less, the flatter the </a:t>
            </a:r>
            <a:r>
              <a:rPr lang="en-US" sz="2400" i="1" dirty="0" smtClean="0">
                <a:effectLst/>
                <a:latin typeface="+mj-lt"/>
                <a:ea typeface="Calibri"/>
                <a:cs typeface="Times New Roman"/>
              </a:rPr>
              <a:t>IS </a:t>
            </a:r>
            <a:r>
              <a:rPr lang="en-US" sz="2400" dirty="0" smtClean="0">
                <a:effectLst/>
                <a:latin typeface="+mj-lt"/>
                <a:ea typeface="Calibri"/>
                <a:cs typeface="Times New Roman"/>
              </a:rPr>
              <a:t>schedule.</a:t>
            </a:r>
            <a:endParaRPr lang="tr-TR" sz="2400" dirty="0" smtClean="0">
              <a:effectLst/>
              <a:latin typeface="+mj-lt"/>
              <a:ea typeface="Calibri"/>
              <a:cs typeface="Times New Roman"/>
            </a:endParaRPr>
          </a:p>
          <a:p>
            <a:pPr algn="just">
              <a:lnSpc>
                <a:spcPct val="150000"/>
              </a:lnSpc>
              <a:spcAft>
                <a:spcPts val="0"/>
              </a:spcAft>
            </a:pPr>
            <a:r>
              <a:rPr lang="en-US" sz="2400" b="1" dirty="0" smtClean="0">
                <a:effectLst/>
                <a:latin typeface="+mj-lt"/>
                <a:ea typeface="Calibri"/>
                <a:cs typeface="Times New Roman"/>
              </a:rPr>
              <a:t>• </a:t>
            </a:r>
            <a:r>
              <a:rPr lang="en-US" sz="2400" dirty="0" smtClean="0">
                <a:effectLst/>
                <a:latin typeface="+mj-lt"/>
                <a:ea typeface="Calibri"/>
                <a:cs typeface="Times New Roman"/>
              </a:rPr>
              <a:t>Income and interest rates increase more the larger the multiplier and thus the larger the horizontal shift of the </a:t>
            </a:r>
            <a:r>
              <a:rPr lang="en-US" sz="2400" i="1" dirty="0" smtClean="0">
                <a:effectLst/>
                <a:latin typeface="+mj-lt"/>
                <a:ea typeface="Calibri"/>
                <a:cs typeface="Times New Roman"/>
              </a:rPr>
              <a:t>IS </a:t>
            </a:r>
            <a:r>
              <a:rPr lang="en-US" sz="2400" dirty="0" smtClean="0">
                <a:effectLst/>
                <a:latin typeface="+mj-lt"/>
                <a:ea typeface="Calibri"/>
                <a:cs typeface="Times New Roman"/>
              </a:rPr>
              <a:t>schedule.</a:t>
            </a:r>
            <a:endParaRPr lang="tr-TR" sz="2400" dirty="0" smtClean="0">
              <a:effectLst/>
              <a:latin typeface="+mj-lt"/>
              <a:ea typeface="Calibri"/>
              <a:cs typeface="Times New Roman"/>
            </a:endParaRPr>
          </a:p>
        </p:txBody>
      </p:sp>
    </p:spTree>
    <p:extLst>
      <p:ext uri="{BB962C8B-B14F-4D97-AF65-F5344CB8AC3E}">
        <p14:creationId xmlns:p14="http://schemas.microsoft.com/office/powerpoint/2010/main" val="2770232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4949" y="1767007"/>
            <a:ext cx="8152109" cy="2805063"/>
          </a:xfrm>
          <a:prstGeom prst="rect">
            <a:avLst/>
          </a:prstGeom>
        </p:spPr>
        <p:txBody>
          <a:bodyPr wrap="square">
            <a:spAutoFit/>
          </a:bodyPr>
          <a:lstStyle/>
          <a:p>
            <a:pPr lvl="0" algn="just">
              <a:lnSpc>
                <a:spcPct val="150000"/>
              </a:lnSpc>
              <a:spcAft>
                <a:spcPts val="0"/>
              </a:spcAft>
            </a:pPr>
            <a:r>
              <a:rPr lang="en-US" sz="2400" dirty="0">
                <a:solidFill>
                  <a:prstClr val="black"/>
                </a:solidFill>
                <a:latin typeface="+mj-lt"/>
                <a:ea typeface="Calibri"/>
                <a:cs typeface="Times New Roman"/>
              </a:rPr>
              <a:t>In each case the extent of crowding out is greater the more the interest rate increases when government spending rises. To illustrate these conclusions, we turn to the two extreme cases we discussed in connection with monetary policy, the liquidity trap and the classical case.</a:t>
            </a:r>
            <a:endParaRPr lang="tr-TR" sz="2400" dirty="0">
              <a:solidFill>
                <a:prstClr val="black"/>
              </a:solidFill>
              <a:latin typeface="+mj-lt"/>
              <a:ea typeface="Calibri"/>
              <a:cs typeface="Times New Roman"/>
            </a:endParaRPr>
          </a:p>
        </p:txBody>
      </p:sp>
    </p:spTree>
    <p:extLst>
      <p:ext uri="{BB962C8B-B14F-4D97-AF65-F5344CB8AC3E}">
        <p14:creationId xmlns:p14="http://schemas.microsoft.com/office/powerpoint/2010/main" val="1719273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ikdörtgen 1"/>
          <p:cNvSpPr>
            <a:spLocks noChangeArrowheads="1"/>
          </p:cNvSpPr>
          <p:nvPr/>
        </p:nvSpPr>
        <p:spPr bwMode="auto">
          <a:xfrm>
            <a:off x="250825" y="939612"/>
            <a:ext cx="856932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sz="2400" b="1" dirty="0" smtClean="0">
                <a:latin typeface="+mj-lt"/>
              </a:rPr>
              <a:t>	</a:t>
            </a:r>
            <a:r>
              <a:rPr lang="en-US" sz="2400" b="1" dirty="0" smtClean="0">
                <a:latin typeface="+mj-lt"/>
              </a:rPr>
              <a:t>THE </a:t>
            </a:r>
            <a:r>
              <a:rPr lang="en-US" sz="2400" b="1" dirty="0">
                <a:latin typeface="+mj-lt"/>
              </a:rPr>
              <a:t>LIQUIDITY TRAP</a:t>
            </a:r>
            <a:endParaRPr lang="tr-TR" sz="2400" b="1" dirty="0">
              <a:latin typeface="+mj-lt"/>
            </a:endParaRPr>
          </a:p>
          <a:p>
            <a:pPr algn="just"/>
            <a:endParaRPr lang="en-US" sz="2400" dirty="0">
              <a:latin typeface="+mj-lt"/>
            </a:endParaRPr>
          </a:p>
          <a:p>
            <a:pPr algn="just">
              <a:lnSpc>
                <a:spcPct val="150000"/>
              </a:lnSpc>
            </a:pPr>
            <a:r>
              <a:rPr lang="tr-TR" sz="2400" dirty="0" smtClean="0">
                <a:latin typeface="+mj-lt"/>
              </a:rPr>
              <a:t>	</a:t>
            </a:r>
            <a:r>
              <a:rPr lang="en-US" sz="2400" dirty="0" smtClean="0">
                <a:latin typeface="+mj-lt"/>
              </a:rPr>
              <a:t>If </a:t>
            </a:r>
            <a:r>
              <a:rPr lang="en-US" sz="2400" dirty="0">
                <a:latin typeface="+mj-lt"/>
              </a:rPr>
              <a:t>the economy is in the liquidity trap, and thus the LM curve is horizontal, an increase in government spending has its full multiplier effect on the equilibrium level of income. There is no change in the interest rate associated with the change in government spending, and thus no investment spending is cut off. There is therefore no dampening of the effects of increased government spending on income. </a:t>
            </a:r>
            <a:endParaRPr lang="tr-TR" sz="2400" dirty="0">
              <a:latin typeface="+mj-lt"/>
            </a:endParaRPr>
          </a:p>
          <a:p>
            <a:pPr algn="just"/>
            <a:endParaRPr lang="tr-TR" sz="2200" dirty="0">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1443" y="1182231"/>
            <a:ext cx="7997125" cy="3416320"/>
          </a:xfrm>
          <a:prstGeom prst="rect">
            <a:avLst/>
          </a:prstGeom>
        </p:spPr>
        <p:txBody>
          <a:bodyPr wrap="square">
            <a:spAutoFit/>
          </a:bodyPr>
          <a:lstStyle/>
          <a:p>
            <a:pPr lvl="0" algn="just"/>
            <a:r>
              <a:rPr lang="tr-TR" sz="2400" i="1" dirty="0">
                <a:solidFill>
                  <a:prstClr val="black"/>
                </a:solidFill>
                <a:latin typeface="Calibri"/>
              </a:rPr>
              <a:t>I</a:t>
            </a:r>
            <a:r>
              <a:rPr lang="en-US" sz="2400" i="1" dirty="0">
                <a:solidFill>
                  <a:prstClr val="black"/>
                </a:solidFill>
                <a:latin typeface="Calibri"/>
              </a:rPr>
              <a:t>f the LM curve is horizontal, monetary policy has no impact on the equilibrium of the economy and fiscal policy has a maximal effect. </a:t>
            </a:r>
            <a:endParaRPr lang="tr-TR" sz="2400" i="1" dirty="0">
              <a:solidFill>
                <a:prstClr val="black"/>
              </a:solidFill>
              <a:latin typeface="Calibri"/>
            </a:endParaRPr>
          </a:p>
          <a:p>
            <a:pPr lvl="0" algn="just"/>
            <a:endParaRPr lang="tr-TR" sz="2400" dirty="0">
              <a:solidFill>
                <a:prstClr val="black"/>
              </a:solidFill>
              <a:latin typeface="Calibri"/>
            </a:endParaRPr>
          </a:p>
          <a:p>
            <a:pPr lvl="0" algn="just"/>
            <a:r>
              <a:rPr lang="en-US" sz="2400" dirty="0">
                <a:solidFill>
                  <a:prstClr val="black"/>
                </a:solidFill>
                <a:latin typeface="Calibri"/>
              </a:rPr>
              <a:t>Less dramatically, if the demand for money is very sensitive to the interest rate, and thus the LM curve is almost horizontal, fiscal policy changes have a relatively large effect on output and monetary policy changes have little effect on the equilibrium level of output.</a:t>
            </a:r>
          </a:p>
        </p:txBody>
      </p:sp>
    </p:spTree>
    <p:extLst>
      <p:ext uri="{BB962C8B-B14F-4D97-AF65-F5344CB8AC3E}">
        <p14:creationId xmlns:p14="http://schemas.microsoft.com/office/powerpoint/2010/main" val="2250166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ikdörtgen 1"/>
          <p:cNvSpPr>
            <a:spLocks noChangeArrowheads="1"/>
          </p:cNvSpPr>
          <p:nvPr/>
        </p:nvSpPr>
        <p:spPr bwMode="auto">
          <a:xfrm>
            <a:off x="395288" y="692150"/>
            <a:ext cx="8137525"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sz="2400" b="1" dirty="0" smtClean="0">
                <a:latin typeface="+mj-lt"/>
              </a:rPr>
              <a:t>	</a:t>
            </a:r>
            <a:r>
              <a:rPr lang="en-US" sz="2400" b="1" dirty="0" smtClean="0">
                <a:latin typeface="+mj-lt"/>
              </a:rPr>
              <a:t>THE </a:t>
            </a:r>
            <a:r>
              <a:rPr lang="en-US" sz="2400" b="1" dirty="0">
                <a:latin typeface="+mj-lt"/>
              </a:rPr>
              <a:t>CLASSICAL CASE AND CROWDING OUT</a:t>
            </a:r>
            <a:endParaRPr lang="tr-TR" sz="2400" b="1" dirty="0">
              <a:latin typeface="+mj-lt"/>
            </a:endParaRPr>
          </a:p>
          <a:p>
            <a:pPr algn="just"/>
            <a:endParaRPr lang="en-US" sz="2400" dirty="0">
              <a:latin typeface="+mj-lt"/>
            </a:endParaRPr>
          </a:p>
          <a:p>
            <a:pPr algn="just">
              <a:lnSpc>
                <a:spcPct val="150000"/>
              </a:lnSpc>
            </a:pPr>
            <a:r>
              <a:rPr lang="tr-TR" sz="2400" dirty="0" smtClean="0">
                <a:latin typeface="+mj-lt"/>
              </a:rPr>
              <a:t>	</a:t>
            </a:r>
            <a:r>
              <a:rPr lang="en-US" sz="2400" dirty="0" smtClean="0">
                <a:latin typeface="+mj-lt"/>
              </a:rPr>
              <a:t>If </a:t>
            </a:r>
            <a:r>
              <a:rPr lang="en-US" sz="2400" dirty="0">
                <a:latin typeface="+mj-lt"/>
              </a:rPr>
              <a:t>the LM curve is vertical, an increase in government spending has no effect on the equilibrium level of income and increases only the interest rate. </a:t>
            </a:r>
            <a:endParaRPr lang="tr-TR" sz="2400" dirty="0">
              <a:latin typeface="+mj-lt"/>
            </a:endParaRPr>
          </a:p>
          <a:p>
            <a:pPr algn="just">
              <a:lnSpc>
                <a:spcPct val="150000"/>
              </a:lnSpc>
            </a:pPr>
            <a:endParaRPr lang="tr-TR" sz="2400" dirty="0">
              <a:latin typeface="+mj-lt"/>
            </a:endParaRPr>
          </a:p>
          <a:p>
            <a:pPr algn="just">
              <a:lnSpc>
                <a:spcPct val="150000"/>
              </a:lnSpc>
            </a:pPr>
            <a:r>
              <a:rPr lang="tr-TR" sz="2400" dirty="0" smtClean="0">
                <a:latin typeface="+mj-lt"/>
              </a:rPr>
              <a:t>	</a:t>
            </a:r>
            <a:r>
              <a:rPr lang="en-US" sz="2400" dirty="0" smtClean="0">
                <a:latin typeface="+mj-lt"/>
              </a:rPr>
              <a:t>Thus</a:t>
            </a:r>
            <a:r>
              <a:rPr lang="en-US" sz="2400" dirty="0">
                <a:latin typeface="+mj-lt"/>
              </a:rPr>
              <a:t>, with a vertical LM curve, an increase in government spending cannot change the equilibrium level of income and raises only the equilibrium interest rate. </a:t>
            </a:r>
            <a:endParaRPr lang="tr-TR" sz="2400" dirty="0">
              <a:latin typeface="+mj-lt"/>
            </a:endParaRPr>
          </a:p>
          <a:p>
            <a:pPr algn="just"/>
            <a:endParaRPr lang="tr-TR" sz="2200" dirty="0">
              <a:latin typeface="+mj-lt"/>
            </a:endParaRPr>
          </a:p>
          <a:p>
            <a:pPr algn="just"/>
            <a:endParaRPr lang="tr-TR" sz="2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4949" y="1690063"/>
            <a:ext cx="8090115" cy="3359061"/>
          </a:xfrm>
          <a:prstGeom prst="rect">
            <a:avLst/>
          </a:prstGeom>
        </p:spPr>
        <p:txBody>
          <a:bodyPr wrap="square">
            <a:spAutoFit/>
          </a:bodyPr>
          <a:lstStyle/>
          <a:p>
            <a:pPr lvl="0" algn="just">
              <a:lnSpc>
                <a:spcPct val="150000"/>
              </a:lnSpc>
            </a:pPr>
            <a:r>
              <a:rPr lang="en-US" sz="2400" dirty="0">
                <a:solidFill>
                  <a:prstClr val="black"/>
                </a:solidFill>
                <a:latin typeface="Calibri"/>
              </a:rPr>
              <a:t>But if</a:t>
            </a:r>
            <a:r>
              <a:rPr lang="tr-TR" sz="2400" dirty="0">
                <a:solidFill>
                  <a:prstClr val="black"/>
                </a:solidFill>
                <a:latin typeface="Calibri"/>
              </a:rPr>
              <a:t> </a:t>
            </a:r>
            <a:r>
              <a:rPr lang="en-US" sz="2400" dirty="0">
                <a:solidFill>
                  <a:prstClr val="black"/>
                </a:solidFill>
                <a:latin typeface="Calibri"/>
              </a:rPr>
              <a:t>government spending is higher and output is unchanged, there must be an offsetting reduction in private spending. In this case, the increase in interest rates crowds out an amount of private (particularly investment) spending equal to the increase in government spending. Thus, there is </a:t>
            </a:r>
            <a:r>
              <a:rPr lang="en-US" sz="2400" b="1" i="1" dirty="0">
                <a:solidFill>
                  <a:prstClr val="black"/>
                </a:solidFill>
                <a:latin typeface="Calibri"/>
              </a:rPr>
              <a:t>full crowding out if the LM curve is vertical</a:t>
            </a:r>
            <a:r>
              <a:rPr lang="tr-TR" sz="2400" b="1" i="1" dirty="0">
                <a:solidFill>
                  <a:prstClr val="black"/>
                </a:solidFill>
                <a:latin typeface="Calibri"/>
              </a:rPr>
              <a:t>.</a:t>
            </a:r>
            <a:endParaRPr lang="en-US" sz="2400" b="1" i="1" dirty="0">
              <a:solidFill>
                <a:prstClr val="black"/>
              </a:solidFill>
              <a:latin typeface="Calibri"/>
            </a:endParaRPr>
          </a:p>
        </p:txBody>
      </p:sp>
    </p:spTree>
    <p:extLst>
      <p:ext uri="{BB962C8B-B14F-4D97-AF65-F5344CB8AC3E}">
        <p14:creationId xmlns:p14="http://schemas.microsoft.com/office/powerpoint/2010/main" val="2306489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descr="\\Mhebrrfil01\Supplements\Commons\Project Files\(Matt_Perry)\Dornbusch JPEGs\PMS_Color_JPEGs\Chap011\dor23402_1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Dikdörtgen 2"/>
          <p:cNvSpPr>
            <a:spLocks noChangeArrowheads="1"/>
          </p:cNvSpPr>
          <p:nvPr/>
        </p:nvSpPr>
        <p:spPr bwMode="auto">
          <a:xfrm>
            <a:off x="3613150" y="1052513"/>
            <a:ext cx="191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tr-TR">
                <a:cs typeface="Arial" charset="0"/>
              </a:rPr>
              <a:t>Full Crowding Out</a:t>
            </a:r>
            <a:r>
              <a:rPr lang="en-US" altLang="tr-TR"/>
              <a:t> </a:t>
            </a:r>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ikdörtgen 1"/>
          <p:cNvSpPr>
            <a:spLocks noChangeArrowheads="1"/>
          </p:cNvSpPr>
          <p:nvPr/>
        </p:nvSpPr>
        <p:spPr bwMode="auto">
          <a:xfrm>
            <a:off x="611188" y="1364550"/>
            <a:ext cx="799306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sz="2400" dirty="0">
                <a:latin typeface="+mj-lt"/>
                <a:cs typeface="Times New Roman" pitchFamily="18" charset="0"/>
              </a:rPr>
              <a:t>Monetary policy is accommodating when, in the course of a fiscal expansion, the money supply is increased in order to prevent interest rates from increasing.</a:t>
            </a:r>
            <a:endParaRPr lang="tr-TR" sz="2400" dirty="0">
              <a:latin typeface="+mj-lt"/>
              <a:cs typeface="Times New Roman" pitchFamily="18" charset="0"/>
            </a:endParaRPr>
          </a:p>
          <a:p>
            <a:pPr algn="just">
              <a:lnSpc>
                <a:spcPct val="150000"/>
              </a:lnSpc>
            </a:pPr>
            <a:endParaRPr lang="tr-TR" sz="2400" dirty="0">
              <a:latin typeface="+mj-lt"/>
              <a:cs typeface="Times New Roman" pitchFamily="18" charset="0"/>
            </a:endParaRPr>
          </a:p>
          <a:p>
            <a:pPr algn="just">
              <a:lnSpc>
                <a:spcPct val="150000"/>
              </a:lnSpc>
            </a:pPr>
            <a:r>
              <a:rPr lang="en-US" sz="2400" i="1" dirty="0">
                <a:latin typeface="+mj-lt"/>
                <a:cs typeface="Times New Roman" pitchFamily="18" charset="0"/>
              </a:rPr>
              <a:t>Monetary accommodation is also referred to as monetizing budget deficits</a:t>
            </a:r>
            <a:r>
              <a:rPr lang="en-US" sz="2400" dirty="0">
                <a:latin typeface="+mj-lt"/>
                <a:cs typeface="Times New Roman" pitchFamily="18" charset="0"/>
              </a:rPr>
              <a:t>, meaning that the </a:t>
            </a:r>
            <a:r>
              <a:rPr lang="tr-TR" sz="2400" dirty="0" smtClean="0">
                <a:latin typeface="+mj-lt"/>
                <a:cs typeface="Times New Roman" pitchFamily="18" charset="0"/>
              </a:rPr>
              <a:t>CB </a:t>
            </a:r>
            <a:r>
              <a:rPr lang="en-US" sz="2400" dirty="0" smtClean="0">
                <a:latin typeface="+mj-lt"/>
                <a:cs typeface="Times New Roman" pitchFamily="18" charset="0"/>
              </a:rPr>
              <a:t>prints </a:t>
            </a:r>
            <a:r>
              <a:rPr lang="en-US" sz="2400" dirty="0">
                <a:latin typeface="+mj-lt"/>
                <a:cs typeface="Times New Roman" pitchFamily="18" charset="0"/>
              </a:rPr>
              <a:t>money to buy the bonds with which the government pays for its deficit. </a:t>
            </a:r>
            <a:endParaRPr lang="tr-TR" sz="2400" dirty="0">
              <a:latin typeface="+mj-lt"/>
              <a:cs typeface="Times New Roman" pitchFamily="18" charset="0"/>
            </a:endParaRPr>
          </a:p>
          <a:p>
            <a:pPr algn="just"/>
            <a:endParaRPr lang="tr-TR" sz="2400" dirty="0">
              <a:latin typeface="+mj-lt"/>
              <a:cs typeface="Times New Roman" pitchFamily="18" charset="0"/>
            </a:endParaRPr>
          </a:p>
        </p:txBody>
      </p:sp>
      <p:sp>
        <p:nvSpPr>
          <p:cNvPr id="83971" name="Dikdörtgen 2"/>
          <p:cNvSpPr>
            <a:spLocks noChangeArrowheads="1"/>
          </p:cNvSpPr>
          <p:nvPr/>
        </p:nvSpPr>
        <p:spPr bwMode="auto">
          <a:xfrm>
            <a:off x="611188" y="549275"/>
            <a:ext cx="7993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latin typeface="+mj-lt"/>
              </a:rPr>
              <a:t>MONETARY ACCOMMODATION OF FISCAL EXPANSION</a:t>
            </a:r>
            <a:endParaRPr lang="tr-TR" sz="2400" b="1" dirty="0">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4432" y="1518048"/>
            <a:ext cx="7888637" cy="3416320"/>
          </a:xfrm>
          <a:prstGeom prst="rect">
            <a:avLst/>
          </a:prstGeom>
        </p:spPr>
        <p:txBody>
          <a:bodyPr wrap="square">
            <a:spAutoFit/>
          </a:bodyPr>
          <a:lstStyle/>
          <a:p>
            <a:pPr lvl="0" algn="just">
              <a:lnSpc>
                <a:spcPct val="150000"/>
              </a:lnSpc>
            </a:pPr>
            <a:r>
              <a:rPr lang="en-US" sz="2400" dirty="0">
                <a:solidFill>
                  <a:prstClr val="black"/>
                </a:solidFill>
                <a:latin typeface="Calibri"/>
                <a:cs typeface="Times New Roman" pitchFamily="18" charset="0"/>
              </a:rPr>
              <a:t>When the </a:t>
            </a:r>
            <a:r>
              <a:rPr lang="tr-TR" sz="2400" dirty="0" smtClean="0">
                <a:solidFill>
                  <a:prstClr val="black"/>
                </a:solidFill>
                <a:latin typeface="Calibri"/>
                <a:cs typeface="Times New Roman" pitchFamily="18" charset="0"/>
              </a:rPr>
              <a:t>CB</a:t>
            </a:r>
            <a:r>
              <a:rPr lang="en-US" sz="2400" dirty="0" smtClean="0">
                <a:solidFill>
                  <a:prstClr val="black"/>
                </a:solidFill>
                <a:latin typeface="Calibri"/>
                <a:cs typeface="Times New Roman" pitchFamily="18" charset="0"/>
              </a:rPr>
              <a:t> </a:t>
            </a:r>
            <a:r>
              <a:rPr lang="en-US" sz="2400" dirty="0">
                <a:solidFill>
                  <a:prstClr val="black"/>
                </a:solidFill>
                <a:latin typeface="Calibri"/>
                <a:cs typeface="Times New Roman" pitchFamily="18" charset="0"/>
              </a:rPr>
              <a:t>accommodates a fiscal expansion, both the IS and the LM schedules shift to the right</a:t>
            </a:r>
            <a:r>
              <a:rPr lang="tr-TR" sz="2400" dirty="0">
                <a:solidFill>
                  <a:prstClr val="black"/>
                </a:solidFill>
                <a:latin typeface="Calibri"/>
                <a:cs typeface="Times New Roman" pitchFamily="18" charset="0"/>
              </a:rPr>
              <a:t>.</a:t>
            </a:r>
            <a:r>
              <a:rPr lang="en-US" sz="2400" dirty="0">
                <a:solidFill>
                  <a:prstClr val="black"/>
                </a:solidFill>
                <a:latin typeface="Calibri"/>
                <a:cs typeface="Times New Roman" pitchFamily="18" charset="0"/>
              </a:rPr>
              <a:t> </a:t>
            </a:r>
            <a:endParaRPr lang="tr-TR" sz="2400" dirty="0">
              <a:solidFill>
                <a:prstClr val="black"/>
              </a:solidFill>
              <a:latin typeface="Calibri"/>
              <a:cs typeface="Times New Roman" pitchFamily="18" charset="0"/>
            </a:endParaRPr>
          </a:p>
          <a:p>
            <a:pPr lvl="0" algn="just">
              <a:lnSpc>
                <a:spcPct val="150000"/>
              </a:lnSpc>
            </a:pPr>
            <a:endParaRPr lang="tr-TR" sz="2400" dirty="0">
              <a:solidFill>
                <a:prstClr val="black"/>
              </a:solidFill>
              <a:latin typeface="Calibri"/>
              <a:cs typeface="Times New Roman" pitchFamily="18" charset="0"/>
            </a:endParaRPr>
          </a:p>
          <a:p>
            <a:pPr lvl="0" algn="just">
              <a:lnSpc>
                <a:spcPct val="150000"/>
              </a:lnSpc>
            </a:pPr>
            <a:r>
              <a:rPr lang="en-US" sz="2400" dirty="0">
                <a:solidFill>
                  <a:prstClr val="black"/>
                </a:solidFill>
                <a:latin typeface="Calibri"/>
                <a:cs typeface="Times New Roman" pitchFamily="18" charset="0"/>
              </a:rPr>
              <a:t>Output will clearly increase, but interest rates need not rise. Accordingly, there need not be any adverse effects on investment</a:t>
            </a:r>
            <a:r>
              <a:rPr lang="tr-TR" sz="2400" dirty="0">
                <a:solidFill>
                  <a:prstClr val="black"/>
                </a:solidFill>
                <a:latin typeface="Calibri"/>
                <a:cs typeface="Times New Roman" pitchFamily="18" charset="0"/>
              </a:rPr>
              <a:t>.</a:t>
            </a:r>
          </a:p>
        </p:txBody>
      </p:sp>
    </p:spTree>
    <p:extLst>
      <p:ext uri="{BB962C8B-B14F-4D97-AF65-F5344CB8AC3E}">
        <p14:creationId xmlns:p14="http://schemas.microsoft.com/office/powerpoint/2010/main" val="2768432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ikdörtgen 1"/>
          <p:cNvSpPr>
            <a:spLocks noChangeArrowheads="1"/>
          </p:cNvSpPr>
          <p:nvPr/>
        </p:nvSpPr>
        <p:spPr bwMode="auto">
          <a:xfrm>
            <a:off x="395288" y="404813"/>
            <a:ext cx="8353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dirty="0"/>
              <a:t>MONETARY ACCOMMODATION OF FISCAL EXPANSION</a:t>
            </a:r>
            <a:endParaRPr lang="tr-TR" sz="2000" b="1" dirty="0"/>
          </a:p>
        </p:txBody>
      </p:sp>
      <p:pic>
        <p:nvPicPr>
          <p:cNvPr id="84995" name="Picture 3" descr="\\Mhebrrfil01\Supplements\Commons\Project Files\(Matt_Perry)\Dornbusch JPEGs\PMS_Color_JPEGs\Chap011\dor23402_11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06" y="1885950"/>
            <a:ext cx="78676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3471" y="2033403"/>
            <a:ext cx="8400082" cy="2308324"/>
          </a:xfrm>
          <a:prstGeom prst="rect">
            <a:avLst/>
          </a:prstGeom>
        </p:spPr>
        <p:txBody>
          <a:bodyPr wrap="square">
            <a:spAutoFit/>
          </a:bodyPr>
          <a:lstStyle/>
          <a:p>
            <a:pPr indent="457200" algn="just">
              <a:lnSpc>
                <a:spcPct val="150000"/>
              </a:lnSpc>
              <a:spcAft>
                <a:spcPts val="0"/>
              </a:spcAft>
            </a:pPr>
            <a:r>
              <a:rPr lang="en-US" sz="2400" b="1" i="1" dirty="0" smtClean="0">
                <a:effectLst/>
                <a:latin typeface="+mj-lt"/>
                <a:ea typeface="Calibri"/>
                <a:cs typeface="Times New Roman"/>
              </a:rPr>
              <a:t>The IS curve represents equilibrium in the goods market. The LM curve represents equilibrium in the money market.</a:t>
            </a:r>
            <a:r>
              <a:rPr lang="en-US" sz="2400" dirty="0" smtClean="0">
                <a:effectLst/>
                <a:latin typeface="+mj-lt"/>
                <a:ea typeface="Calibri"/>
                <a:cs typeface="Times New Roman"/>
              </a:rPr>
              <a:t> The intersection of the two curves determines output and interest rates in the short run, that is, for a given price level. </a:t>
            </a:r>
            <a:endParaRPr lang="tr-TR" sz="2400" dirty="0">
              <a:effectLst/>
              <a:latin typeface="+mj-lt"/>
              <a:ea typeface="Calibri"/>
              <a:cs typeface="Times New Roman"/>
            </a:endParaRPr>
          </a:p>
        </p:txBody>
      </p:sp>
    </p:spTree>
    <p:extLst>
      <p:ext uri="{BB962C8B-B14F-4D97-AF65-F5344CB8AC3E}">
        <p14:creationId xmlns:p14="http://schemas.microsoft.com/office/powerpoint/2010/main" val="582508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solidFill>
            <a:schemeClr val="bg1">
              <a:alpha val="72156"/>
            </a:schemeClr>
          </a:solidFill>
        </p:spPr>
        <p:txBody>
          <a:bodyPr/>
          <a:lstStyle/>
          <a:p>
            <a:pPr eaLnBrk="1" hangingPunct="1"/>
            <a:r>
              <a:rPr lang="en-US" altLang="en-US" sz="3400" dirty="0" smtClean="0"/>
              <a:t>The Composition of Output </a:t>
            </a:r>
            <a:br>
              <a:rPr lang="en-US" altLang="en-US" sz="3400" dirty="0" smtClean="0"/>
            </a:br>
            <a:r>
              <a:rPr lang="en-US" altLang="en-US" sz="3400" dirty="0" smtClean="0"/>
              <a:t>and the Policy Mix</a:t>
            </a:r>
          </a:p>
        </p:txBody>
      </p:sp>
      <p:sp>
        <p:nvSpPr>
          <p:cNvPr id="86019" name="Rectangle 3"/>
          <p:cNvSpPr>
            <a:spLocks noGrp="1" noChangeArrowheads="1"/>
          </p:cNvSpPr>
          <p:nvPr>
            <p:ph idx="1"/>
          </p:nvPr>
        </p:nvSpPr>
        <p:spPr>
          <a:solidFill>
            <a:schemeClr val="bg1">
              <a:alpha val="78038"/>
            </a:schemeClr>
          </a:solidFill>
        </p:spPr>
        <p:txBody>
          <a:bodyPr/>
          <a:lstStyle/>
          <a:p>
            <a:pPr eaLnBrk="1" hangingPunct="1"/>
            <a:r>
              <a:rPr lang="en-US" altLang="en-US" sz="2400" dirty="0" smtClean="0"/>
              <a:t>Table 12-2 summarizes effects of expansionary monetary and fiscal policy on output and the interest rate</a:t>
            </a:r>
          </a:p>
          <a:p>
            <a:pPr eaLnBrk="1" hangingPunct="1"/>
            <a:r>
              <a:rPr lang="en-US" altLang="en-US" sz="2400" dirty="0" smtClean="0"/>
              <a:t>Monetary policy operates by stimulating interest-responsive components of AD</a:t>
            </a:r>
          </a:p>
          <a:p>
            <a:pPr eaLnBrk="1" hangingPunct="1"/>
            <a:r>
              <a:rPr lang="en-US" altLang="en-US" sz="2400" dirty="0" smtClean="0"/>
              <a:t>Fiscal policy operates through G and t </a:t>
            </a:r>
            <a:r>
              <a:rPr lang="en-US" altLang="en-US" sz="2400" dirty="0" smtClean="0">
                <a:sym typeface="Symbol" pitchFamily="18" charset="2"/>
              </a:rPr>
              <a:t> impact depends upon what goods the government buys and what taxes and transfers it changes</a:t>
            </a:r>
          </a:p>
        </p:txBody>
      </p:sp>
      <p:pic>
        <p:nvPicPr>
          <p:cNvPr id="860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78" y="4814888"/>
            <a:ext cx="8859705" cy="142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1442" y="734502"/>
            <a:ext cx="8276095" cy="4524315"/>
          </a:xfrm>
          <a:prstGeom prst="rect">
            <a:avLst/>
          </a:prstGeom>
        </p:spPr>
        <p:txBody>
          <a:bodyPr wrap="square">
            <a:spAutoFit/>
          </a:bodyPr>
          <a:lstStyle/>
          <a:p>
            <a:pPr algn="just">
              <a:lnSpc>
                <a:spcPct val="150000"/>
              </a:lnSpc>
              <a:spcAft>
                <a:spcPts val="0"/>
              </a:spcAft>
            </a:pPr>
            <a:r>
              <a:rPr lang="tr-TR" sz="2400" dirty="0" smtClean="0">
                <a:effectLst/>
                <a:latin typeface="+mj-lt"/>
                <a:ea typeface="Calibri"/>
                <a:cs typeface="Times New Roman"/>
              </a:rPr>
              <a:t>	</a:t>
            </a:r>
            <a:r>
              <a:rPr lang="en-US" sz="2400" dirty="0" smtClean="0">
                <a:effectLst/>
                <a:latin typeface="+mj-lt"/>
                <a:ea typeface="Calibri"/>
                <a:cs typeface="Times New Roman"/>
              </a:rPr>
              <a:t>The choice between monetary and fiscal policies as tools of stabilization policy is an important and controversial topic. </a:t>
            </a:r>
            <a:endParaRPr lang="tr-TR" sz="2400" dirty="0" smtClean="0">
              <a:effectLst/>
              <a:latin typeface="+mj-lt"/>
              <a:ea typeface="Calibri"/>
              <a:cs typeface="Times New Roman"/>
            </a:endParaRPr>
          </a:p>
          <a:p>
            <a:pPr algn="just">
              <a:lnSpc>
                <a:spcPct val="150000"/>
              </a:lnSpc>
              <a:spcAft>
                <a:spcPts val="0"/>
              </a:spcAft>
            </a:pPr>
            <a:r>
              <a:rPr lang="tr-TR" sz="2400" dirty="0">
                <a:latin typeface="+mj-lt"/>
                <a:ea typeface="Calibri"/>
                <a:cs typeface="Times New Roman"/>
              </a:rPr>
              <a:t>	</a:t>
            </a:r>
            <a:r>
              <a:rPr lang="en-US" sz="2400" dirty="0" smtClean="0">
                <a:effectLst/>
                <a:latin typeface="+mj-lt"/>
                <a:ea typeface="Calibri"/>
                <a:cs typeface="Times New Roman"/>
              </a:rPr>
              <a:t>One basis for decision is the flexibility and speed with which these policies can be implemented and take effect. </a:t>
            </a:r>
            <a:endParaRPr lang="tr-TR" sz="2400" dirty="0" smtClean="0">
              <a:effectLst/>
              <a:latin typeface="+mj-lt"/>
              <a:ea typeface="Calibri"/>
              <a:cs typeface="Times New Roman"/>
            </a:endParaRPr>
          </a:p>
          <a:p>
            <a:pPr algn="just">
              <a:lnSpc>
                <a:spcPct val="150000"/>
              </a:lnSpc>
              <a:spcAft>
                <a:spcPts val="0"/>
              </a:spcAft>
            </a:pPr>
            <a:r>
              <a:rPr lang="tr-TR" sz="2400" dirty="0">
                <a:latin typeface="+mj-lt"/>
                <a:ea typeface="Calibri"/>
                <a:cs typeface="Times New Roman"/>
              </a:rPr>
              <a:t>	</a:t>
            </a:r>
            <a:r>
              <a:rPr lang="en-US" sz="2400" dirty="0" smtClean="0">
                <a:effectLst/>
                <a:latin typeface="+mj-lt"/>
                <a:ea typeface="Calibri"/>
                <a:cs typeface="Times New Roman"/>
              </a:rPr>
              <a:t>Here we do not discuss speed and flexibility; rather, we look at what those policies do to the components of aggregate demand, that is, to investment, consumption, and government spending, respectively. </a:t>
            </a:r>
            <a:endParaRPr lang="tr-TR" sz="2400" dirty="0">
              <a:effectLst/>
              <a:latin typeface="+mj-lt"/>
              <a:ea typeface="Calibri"/>
              <a:cs typeface="Times New Roman"/>
            </a:endParaRPr>
          </a:p>
        </p:txBody>
      </p:sp>
    </p:spTree>
    <p:extLst>
      <p:ext uri="{BB962C8B-B14F-4D97-AF65-F5344CB8AC3E}">
        <p14:creationId xmlns:p14="http://schemas.microsoft.com/office/powerpoint/2010/main" val="2291965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9451" y="1097593"/>
            <a:ext cx="8028122" cy="3416320"/>
          </a:xfrm>
          <a:prstGeom prst="rect">
            <a:avLst/>
          </a:prstGeom>
        </p:spPr>
        <p:txBody>
          <a:bodyPr wrap="square">
            <a:spAutoFit/>
          </a:bodyPr>
          <a:lstStyle/>
          <a:p>
            <a:pPr lvl="0" algn="just">
              <a:lnSpc>
                <a:spcPct val="150000"/>
              </a:lnSpc>
              <a:spcAft>
                <a:spcPts val="0"/>
              </a:spcAft>
            </a:pPr>
            <a:r>
              <a:rPr lang="tr-TR" sz="2400" dirty="0" smtClean="0">
                <a:solidFill>
                  <a:prstClr val="black"/>
                </a:solidFill>
                <a:latin typeface="+mj-lt"/>
                <a:ea typeface="Calibri"/>
                <a:cs typeface="Times New Roman"/>
              </a:rPr>
              <a:t>	</a:t>
            </a:r>
            <a:r>
              <a:rPr lang="en-US" sz="2400" dirty="0" smtClean="0">
                <a:solidFill>
                  <a:prstClr val="black"/>
                </a:solidFill>
                <a:latin typeface="+mj-lt"/>
                <a:ea typeface="Calibri"/>
                <a:cs typeface="Times New Roman"/>
              </a:rPr>
              <a:t>In </a:t>
            </a:r>
            <a:r>
              <a:rPr lang="en-US" sz="2400" dirty="0">
                <a:solidFill>
                  <a:prstClr val="black"/>
                </a:solidFill>
                <a:latin typeface="+mj-lt"/>
                <a:ea typeface="Calibri"/>
                <a:cs typeface="Times New Roman"/>
              </a:rPr>
              <a:t>that respect, there is a sharp difference between monetary policy and fiscal policy. Monetary policy operates by stimulating interest–responsive components of aggregate demand, primarily investment spending. There is strong evidence that the earliest effect of monetary policy is on residential construction.</a:t>
            </a:r>
            <a:endParaRPr lang="tr-TR" sz="2400" dirty="0">
              <a:solidFill>
                <a:prstClr val="black"/>
              </a:solidFill>
              <a:latin typeface="+mj-lt"/>
              <a:ea typeface="Calibri"/>
              <a:cs typeface="Times New Roman"/>
            </a:endParaRPr>
          </a:p>
        </p:txBody>
      </p:sp>
    </p:spTree>
    <p:extLst>
      <p:ext uri="{BB962C8B-B14F-4D97-AF65-F5344CB8AC3E}">
        <p14:creationId xmlns:p14="http://schemas.microsoft.com/office/powerpoint/2010/main" val="2971663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3952" y="333137"/>
            <a:ext cx="8415579" cy="6524863"/>
          </a:xfrm>
          <a:prstGeom prst="rect">
            <a:avLst/>
          </a:prstGeom>
        </p:spPr>
        <p:txBody>
          <a:bodyPr wrap="square">
            <a:spAutoFit/>
          </a:bodyPr>
          <a:lstStyle/>
          <a:p>
            <a:pPr algn="just">
              <a:lnSpc>
                <a:spcPct val="150000"/>
              </a:lnSpc>
            </a:pPr>
            <a:r>
              <a:rPr lang="en-US" sz="2400" dirty="0" smtClean="0">
                <a:effectLst/>
                <a:latin typeface="+mj-lt"/>
                <a:ea typeface="Calibri"/>
              </a:rPr>
              <a:t>Fiscal policy, by contrast, operates in a manner that depends on precisely what goods the government buys or what taxes and transfers it changes. </a:t>
            </a:r>
            <a:endParaRPr lang="tr-TR" sz="2400" dirty="0" smtClean="0">
              <a:effectLst/>
              <a:latin typeface="+mj-lt"/>
              <a:ea typeface="Calibri"/>
            </a:endParaRPr>
          </a:p>
          <a:p>
            <a:pPr algn="just">
              <a:lnSpc>
                <a:spcPct val="150000"/>
              </a:lnSpc>
            </a:pPr>
            <a:endParaRPr lang="tr-TR" sz="2400" dirty="0">
              <a:latin typeface="+mj-lt"/>
              <a:ea typeface="Calibri"/>
            </a:endParaRPr>
          </a:p>
          <a:p>
            <a:pPr algn="just">
              <a:lnSpc>
                <a:spcPct val="150000"/>
              </a:lnSpc>
            </a:pPr>
            <a:r>
              <a:rPr lang="en-US" sz="2400" dirty="0" smtClean="0">
                <a:effectLst/>
                <a:latin typeface="+mj-lt"/>
                <a:ea typeface="Calibri"/>
              </a:rPr>
              <a:t>Choices include government purchases of goods and services such as defense spending or a reduction in the corporate profits tax, sales taxes, or social security contributions. </a:t>
            </a:r>
            <a:endParaRPr lang="tr-TR" sz="2400" dirty="0" smtClean="0">
              <a:effectLst/>
              <a:latin typeface="+mj-lt"/>
              <a:ea typeface="Calibri"/>
            </a:endParaRPr>
          </a:p>
          <a:p>
            <a:pPr algn="just">
              <a:lnSpc>
                <a:spcPct val="150000"/>
              </a:lnSpc>
            </a:pPr>
            <a:endParaRPr lang="tr-TR" sz="2400" dirty="0">
              <a:latin typeface="+mj-lt"/>
              <a:ea typeface="Calibri"/>
            </a:endParaRPr>
          </a:p>
          <a:p>
            <a:pPr algn="just">
              <a:lnSpc>
                <a:spcPct val="150000"/>
              </a:lnSpc>
            </a:pPr>
            <a:r>
              <a:rPr lang="en-US" sz="2400" dirty="0" smtClean="0">
                <a:effectLst/>
                <a:latin typeface="+mj-lt"/>
                <a:ea typeface="Calibri"/>
              </a:rPr>
              <a:t>Each policy affects the level of aggregate demand and causes an expansion in output, but the composition of the increase in output depends on the specific policy. </a:t>
            </a:r>
            <a:endParaRPr lang="tr-TR" sz="2400" dirty="0" smtClean="0">
              <a:effectLst/>
              <a:latin typeface="+mj-lt"/>
              <a:ea typeface="Calibri"/>
            </a:endParaRPr>
          </a:p>
          <a:p>
            <a:pPr algn="just"/>
            <a:endParaRPr lang="tr-TR" sz="2200" dirty="0">
              <a:latin typeface="Times New Roman"/>
              <a:ea typeface="Calibri"/>
            </a:endParaRPr>
          </a:p>
        </p:txBody>
      </p:sp>
    </p:spTree>
    <p:extLst>
      <p:ext uri="{BB962C8B-B14F-4D97-AF65-F5344CB8AC3E}">
        <p14:creationId xmlns:p14="http://schemas.microsoft.com/office/powerpoint/2010/main" val="2030552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73437" y="1520786"/>
            <a:ext cx="8183105" cy="3970318"/>
          </a:xfrm>
          <a:prstGeom prst="rect">
            <a:avLst/>
          </a:prstGeom>
        </p:spPr>
        <p:txBody>
          <a:bodyPr wrap="square">
            <a:spAutoFit/>
          </a:bodyPr>
          <a:lstStyle/>
          <a:p>
            <a:pPr lvl="0" algn="just">
              <a:lnSpc>
                <a:spcPct val="150000"/>
              </a:lnSpc>
            </a:pPr>
            <a:r>
              <a:rPr lang="en-US" sz="2400" dirty="0">
                <a:solidFill>
                  <a:prstClr val="black"/>
                </a:solidFill>
                <a:latin typeface="+mj-lt"/>
                <a:ea typeface="Calibri"/>
              </a:rPr>
              <a:t>An increase in government spending raises consumption spending along with government purchases. An income tax cut has a direct effect on consumption spending. </a:t>
            </a:r>
            <a:endParaRPr lang="tr-TR" sz="2400" dirty="0">
              <a:solidFill>
                <a:prstClr val="black"/>
              </a:solidFill>
              <a:latin typeface="+mj-lt"/>
              <a:ea typeface="Calibri"/>
            </a:endParaRPr>
          </a:p>
          <a:p>
            <a:pPr lvl="0" algn="just">
              <a:lnSpc>
                <a:spcPct val="150000"/>
              </a:lnSpc>
            </a:pPr>
            <a:endParaRPr lang="tr-TR" sz="2400" dirty="0">
              <a:solidFill>
                <a:prstClr val="black"/>
              </a:solidFill>
              <a:latin typeface="+mj-lt"/>
              <a:ea typeface="Calibri"/>
            </a:endParaRPr>
          </a:p>
          <a:p>
            <a:pPr lvl="0" algn="just">
              <a:lnSpc>
                <a:spcPct val="150000"/>
              </a:lnSpc>
            </a:pPr>
            <a:r>
              <a:rPr lang="en-US" sz="2400" dirty="0">
                <a:solidFill>
                  <a:prstClr val="black"/>
                </a:solidFill>
                <a:latin typeface="+mj-lt"/>
                <a:ea typeface="Calibri"/>
              </a:rPr>
              <a:t>An investment subsidy, discussed below, increases investment spending. All expansionary fiscal policies will raise the interest rate if the quantity of money is </a:t>
            </a:r>
            <a:r>
              <a:rPr lang="en-US" sz="2400" dirty="0" smtClean="0">
                <a:solidFill>
                  <a:prstClr val="black"/>
                </a:solidFill>
                <a:latin typeface="+mj-lt"/>
                <a:ea typeface="Calibri"/>
              </a:rPr>
              <a:t>unchanged</a:t>
            </a:r>
            <a:r>
              <a:rPr lang="tr-TR" sz="2400" dirty="0" smtClean="0">
                <a:solidFill>
                  <a:prstClr val="black"/>
                </a:solidFill>
                <a:latin typeface="+mj-lt"/>
                <a:ea typeface="Calibri"/>
              </a:rPr>
              <a:t>.</a:t>
            </a:r>
            <a:endParaRPr lang="tr-TR" sz="2400" dirty="0">
              <a:solidFill>
                <a:prstClr val="black"/>
              </a:solidFill>
              <a:latin typeface="+mj-lt"/>
            </a:endParaRPr>
          </a:p>
        </p:txBody>
      </p:sp>
    </p:spTree>
    <p:extLst>
      <p:ext uri="{BB962C8B-B14F-4D97-AF65-F5344CB8AC3E}">
        <p14:creationId xmlns:p14="http://schemas.microsoft.com/office/powerpoint/2010/main" val="1072747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ikdörtgen 1"/>
          <p:cNvSpPr>
            <a:spLocks noChangeArrowheads="1"/>
          </p:cNvSpPr>
          <p:nvPr/>
        </p:nvSpPr>
        <p:spPr bwMode="auto">
          <a:xfrm>
            <a:off x="395288" y="620713"/>
            <a:ext cx="849788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sz="2400" b="1" dirty="0">
                <a:solidFill>
                  <a:srgbClr val="000000"/>
                </a:solidFill>
                <a:latin typeface="Times New Roman" pitchFamily="18" charset="0"/>
                <a:cs typeface="Times New Roman" pitchFamily="18" charset="0"/>
              </a:rPr>
              <a:t>AN INVESTMENT SUBSIDY</a:t>
            </a:r>
            <a:endParaRPr lang="tr-TR" sz="2400" b="1" dirty="0">
              <a:solidFill>
                <a:srgbClr val="000000"/>
              </a:solidFill>
              <a:latin typeface="Times New Roman" pitchFamily="18" charset="0"/>
              <a:cs typeface="Times New Roman" pitchFamily="18" charset="0"/>
            </a:endParaRPr>
          </a:p>
          <a:p>
            <a:pPr algn="just" eaLnBrk="1" hangingPunct="1"/>
            <a:endParaRPr lang="en-US" sz="2400" dirty="0">
              <a:solidFill>
                <a:srgbClr val="000000"/>
              </a:solidFill>
              <a:latin typeface="Times New Roman" pitchFamily="18" charset="0"/>
              <a:cs typeface="Times New Roman" pitchFamily="18" charset="0"/>
            </a:endParaRPr>
          </a:p>
          <a:p>
            <a:pPr algn="just" eaLnBrk="1" hangingPunct="1"/>
            <a:r>
              <a:rPr lang="en-US" sz="2400" dirty="0">
                <a:solidFill>
                  <a:srgbClr val="000000"/>
                </a:solidFill>
                <a:latin typeface="Times New Roman" pitchFamily="18" charset="0"/>
                <a:cs typeface="Times New Roman" pitchFamily="18" charset="0"/>
              </a:rPr>
              <a:t>Both an income tax cut and an increase in government spending raise the interest rate and reduce investment spending. </a:t>
            </a:r>
            <a:endParaRPr lang="tr-TR" sz="2400" dirty="0">
              <a:solidFill>
                <a:srgbClr val="000000"/>
              </a:solidFill>
              <a:latin typeface="Times New Roman" pitchFamily="18" charset="0"/>
              <a:cs typeface="Times New Roman" pitchFamily="18" charset="0"/>
            </a:endParaRPr>
          </a:p>
          <a:p>
            <a:pPr algn="just" eaLnBrk="1" hangingPunct="1"/>
            <a:endParaRPr lang="tr-TR" sz="2400" dirty="0">
              <a:solidFill>
                <a:srgbClr val="000000"/>
              </a:solidFill>
              <a:latin typeface="Times New Roman" pitchFamily="18" charset="0"/>
              <a:cs typeface="Times New Roman" pitchFamily="18" charset="0"/>
            </a:endParaRPr>
          </a:p>
          <a:p>
            <a:pPr algn="just" eaLnBrk="1" hangingPunct="1"/>
            <a:r>
              <a:rPr lang="en-US" sz="2400" dirty="0">
                <a:solidFill>
                  <a:srgbClr val="000000"/>
                </a:solidFill>
                <a:latin typeface="Times New Roman" pitchFamily="18" charset="0"/>
                <a:cs typeface="Times New Roman" pitchFamily="18" charset="0"/>
              </a:rPr>
              <a:t>However, it is possible for the government to raise investment spending through an investment subsidy</a:t>
            </a:r>
            <a:r>
              <a:rPr lang="tr-TR" sz="2400"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endParaRPr lang="tr-TR" sz="2400" dirty="0">
              <a:solidFill>
                <a:srgbClr val="000000"/>
              </a:solidFill>
              <a:latin typeface="Times New Roman" pitchFamily="18" charset="0"/>
              <a:cs typeface="Times New Roman" pitchFamily="18" charset="0"/>
            </a:endParaRPr>
          </a:p>
          <a:p>
            <a:pPr algn="just" eaLnBrk="1" hangingPunct="1"/>
            <a:endParaRPr lang="tr-TR" sz="2400" dirty="0">
              <a:solidFill>
                <a:srgbClr val="000000"/>
              </a:solidFill>
              <a:latin typeface="Times New Roman" pitchFamily="18" charset="0"/>
              <a:cs typeface="Times New Roman" pitchFamily="18" charset="0"/>
            </a:endParaRPr>
          </a:p>
          <a:p>
            <a:pPr algn="just" eaLnBrk="1" hangingPunct="1"/>
            <a:r>
              <a:rPr lang="en-US" sz="2400" dirty="0">
                <a:solidFill>
                  <a:srgbClr val="000000"/>
                </a:solidFill>
                <a:latin typeface="Times New Roman" pitchFamily="18" charset="0"/>
                <a:cs typeface="Times New Roman" pitchFamily="18" charset="0"/>
              </a:rPr>
              <a:t>When the government subsidizes investment, it essentially pays part of the cost of each firm’s investment. </a:t>
            </a:r>
            <a:endParaRPr lang="tr-TR" sz="2400" dirty="0">
              <a:solidFill>
                <a:srgbClr val="000000"/>
              </a:solidFill>
              <a:latin typeface="Times New Roman" pitchFamily="18" charset="0"/>
              <a:cs typeface="Times New Roman" pitchFamily="18" charset="0"/>
            </a:endParaRPr>
          </a:p>
          <a:p>
            <a:pPr algn="just" eaLnBrk="1" hangingPunct="1"/>
            <a:endParaRPr lang="tr-TR" sz="2400" dirty="0">
              <a:solidFill>
                <a:srgbClr val="000000"/>
              </a:solidFill>
              <a:latin typeface="Times New Roman" pitchFamily="18" charset="0"/>
              <a:cs typeface="Times New Roman" pitchFamily="18" charset="0"/>
            </a:endParaRPr>
          </a:p>
          <a:p>
            <a:pPr algn="just" eaLnBrk="1" hangingPunct="1"/>
            <a:r>
              <a:rPr lang="en-US" sz="2400" dirty="0">
                <a:solidFill>
                  <a:srgbClr val="000000"/>
                </a:solidFill>
                <a:latin typeface="Times New Roman" pitchFamily="18" charset="0"/>
                <a:cs typeface="Times New Roman" pitchFamily="18" charset="0"/>
              </a:rPr>
              <a:t>An investment subsidy shifts the investment schedule</a:t>
            </a:r>
            <a:r>
              <a:rPr lang="tr-TR" sz="2400" dirty="0">
                <a:solidFill>
                  <a:srgbClr val="000000"/>
                </a:solidFill>
                <a:latin typeface="Times New Roman" pitchFamily="18" charset="0"/>
                <a:cs typeface="Times New Roman" pitchFamily="18" charset="0"/>
              </a:rPr>
              <a:t> </a:t>
            </a:r>
            <a:r>
              <a:rPr lang="tr-TR" sz="2400" dirty="0" err="1">
                <a:solidFill>
                  <a:srgbClr val="000000"/>
                </a:solidFill>
                <a:latin typeface="Times New Roman" pitchFamily="18" charset="0"/>
                <a:cs typeface="Times New Roman" pitchFamily="18" charset="0"/>
              </a:rPr>
              <a:t>to</a:t>
            </a:r>
            <a:r>
              <a:rPr lang="tr-TR" sz="2400" dirty="0">
                <a:solidFill>
                  <a:srgbClr val="000000"/>
                </a:solidFill>
                <a:latin typeface="Times New Roman" pitchFamily="18" charset="0"/>
                <a:cs typeface="Times New Roman" pitchFamily="18" charset="0"/>
              </a:rPr>
              <a:t> </a:t>
            </a:r>
            <a:r>
              <a:rPr lang="tr-TR" sz="2400" dirty="0" err="1">
                <a:solidFill>
                  <a:srgbClr val="000000"/>
                </a:solidFill>
                <a:latin typeface="Times New Roman" pitchFamily="18" charset="0"/>
                <a:cs typeface="Times New Roman" pitchFamily="18" charset="0"/>
              </a:rPr>
              <a:t>the</a:t>
            </a:r>
            <a:r>
              <a:rPr lang="tr-TR" sz="2400" dirty="0">
                <a:solidFill>
                  <a:srgbClr val="000000"/>
                </a:solidFill>
                <a:latin typeface="Times New Roman" pitchFamily="18" charset="0"/>
                <a:cs typeface="Times New Roman" pitchFamily="18" charset="0"/>
              </a:rPr>
              <a:t> </a:t>
            </a:r>
            <a:r>
              <a:rPr lang="tr-TR" sz="2400" dirty="0" err="1">
                <a:solidFill>
                  <a:srgbClr val="000000"/>
                </a:solidFill>
                <a:latin typeface="Times New Roman" pitchFamily="18" charset="0"/>
                <a:cs typeface="Times New Roman" pitchFamily="18" charset="0"/>
              </a:rPr>
              <a:t>right</a:t>
            </a:r>
            <a:r>
              <a:rPr lang="tr-TR" sz="2400"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At each interest rate, firms now plan to invest more. With investment spending higher, aggregate demand increases. </a:t>
            </a:r>
            <a:endParaRPr lang="tr-TR" sz="2400" dirty="0">
              <a:solidFill>
                <a:srgbClr val="000000"/>
              </a:solidFill>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Mhebrrfil01\Supplements\Commons\Project Files\(Matt_Perry)\Dornbusch JPEGs\PMS_Color_JPEGs\Chap011\dor23402_1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1628775"/>
            <a:ext cx="9144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ikdörtgen 1"/>
          <p:cNvSpPr>
            <a:spLocks noChangeArrowheads="1"/>
          </p:cNvSpPr>
          <p:nvPr/>
        </p:nvSpPr>
        <p:spPr bwMode="auto">
          <a:xfrm>
            <a:off x="204788" y="692150"/>
            <a:ext cx="8712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sz="2400">
                <a:solidFill>
                  <a:srgbClr val="000000"/>
                </a:solidFill>
                <a:latin typeface="Times New Roman" pitchFamily="18" charset="0"/>
                <a:cs typeface="Times New Roman" pitchFamily="18" charset="0"/>
              </a:rPr>
              <a:t>In panel (b), the IS schedule shifts by the amount of the multiplier times the increase in autonomous investment brought about by the subsidy. The new equilibrium is at point </a:t>
            </a:r>
            <a:r>
              <a:rPr lang="tr-TR" sz="2400">
                <a:solidFill>
                  <a:srgbClr val="000000"/>
                </a:solidFill>
                <a:latin typeface="Times New Roman" pitchFamily="18" charset="0"/>
                <a:cs typeface="Times New Roman" pitchFamily="18" charset="0"/>
              </a:rPr>
              <a:t>E’, </a:t>
            </a:r>
            <a:r>
              <a:rPr lang="en-US" sz="2400">
                <a:solidFill>
                  <a:srgbClr val="000000"/>
                </a:solidFill>
                <a:latin typeface="Times New Roman" pitchFamily="18" charset="0"/>
                <a:cs typeface="Times New Roman" pitchFamily="18" charset="0"/>
              </a:rPr>
              <a:t>where goods and money markets are again in balance. </a:t>
            </a:r>
            <a:endParaRPr lang="tr-TR" sz="2400">
              <a:solidFill>
                <a:srgbClr val="000000"/>
              </a:solidFill>
              <a:latin typeface="Times New Roman" pitchFamily="18" charset="0"/>
              <a:cs typeface="Times New Roman" pitchFamily="18" charset="0"/>
            </a:endParaRPr>
          </a:p>
          <a:p>
            <a:pPr algn="just" eaLnBrk="1" hangingPunct="1"/>
            <a:endParaRPr lang="tr-TR" sz="2400">
              <a:solidFill>
                <a:srgbClr val="000000"/>
              </a:solidFill>
              <a:latin typeface="Times New Roman" pitchFamily="18" charset="0"/>
              <a:cs typeface="Times New Roman" pitchFamily="18" charset="0"/>
            </a:endParaRPr>
          </a:p>
          <a:p>
            <a:pPr algn="just" eaLnBrk="1" hangingPunct="1"/>
            <a:r>
              <a:rPr lang="en-US" sz="2400">
                <a:solidFill>
                  <a:srgbClr val="000000"/>
                </a:solidFill>
                <a:latin typeface="Times New Roman" pitchFamily="18" charset="0"/>
                <a:cs typeface="Times New Roman" pitchFamily="18" charset="0"/>
              </a:rPr>
              <a:t>But note now that although interest rates have risen, we see, in panel (a), that investment is higher. Investment is at the level up </a:t>
            </a:r>
            <a:r>
              <a:rPr lang="tr-TR" sz="2400">
                <a:solidFill>
                  <a:srgbClr val="000000"/>
                </a:solidFill>
                <a:latin typeface="Times New Roman" pitchFamily="18" charset="0"/>
                <a:cs typeface="Times New Roman" pitchFamily="18" charset="0"/>
              </a:rPr>
              <a:t>I0’ </a:t>
            </a:r>
            <a:r>
              <a:rPr lang="en-US" sz="2400">
                <a:solidFill>
                  <a:srgbClr val="000000"/>
                </a:solidFill>
                <a:latin typeface="Times New Roman" pitchFamily="18" charset="0"/>
                <a:cs typeface="Times New Roman" pitchFamily="18" charset="0"/>
              </a:rPr>
              <a:t>from </a:t>
            </a:r>
            <a:r>
              <a:rPr lang="tr-TR" sz="2400">
                <a:solidFill>
                  <a:srgbClr val="000000"/>
                </a:solidFill>
                <a:latin typeface="Times New Roman" pitchFamily="18" charset="0"/>
                <a:cs typeface="Times New Roman" pitchFamily="18" charset="0"/>
              </a:rPr>
              <a:t>I0. </a:t>
            </a:r>
          </a:p>
          <a:p>
            <a:pPr algn="just" eaLnBrk="1" hangingPunct="1"/>
            <a:endParaRPr lang="tr-TR" sz="2400">
              <a:solidFill>
                <a:srgbClr val="000000"/>
              </a:solidFill>
              <a:latin typeface="Times New Roman" pitchFamily="18" charset="0"/>
              <a:cs typeface="Times New Roman" pitchFamily="18" charset="0"/>
            </a:endParaRPr>
          </a:p>
          <a:p>
            <a:pPr algn="just" eaLnBrk="1" hangingPunct="1"/>
            <a:r>
              <a:rPr lang="en-US" sz="2400">
                <a:solidFill>
                  <a:srgbClr val="000000"/>
                </a:solidFill>
                <a:latin typeface="Times New Roman" pitchFamily="18" charset="0"/>
                <a:cs typeface="Times New Roman" pitchFamily="18" charset="0"/>
              </a:rPr>
              <a:t>The interest rate increase dampens but does not reverse the impact of the investment subsidy. This is an example in which both consumption, induced by higher income, and investment rise as a consequence of expansionary fiscal policy.</a:t>
            </a:r>
            <a:endParaRPr lang="tr-TR" sz="2400">
              <a:solidFill>
                <a:srgbClr val="000000"/>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nvGraphicFramePr>
        <p:xfrm>
          <a:off x="611188" y="1412875"/>
          <a:ext cx="8137525" cy="2387600"/>
        </p:xfrm>
        <a:graphic>
          <a:graphicData uri="http://schemas.openxmlformats.org/drawingml/2006/table">
            <a:tbl>
              <a:tblPr firstRow="1" bandRow="1">
                <a:tableStyleId>{5C22544A-7EE6-4342-B048-85BDC9FD1C3A}</a:tableStyleId>
              </a:tblPr>
              <a:tblGrid>
                <a:gridCol w="1627505"/>
                <a:gridCol w="1627505"/>
                <a:gridCol w="1627505"/>
                <a:gridCol w="1627505"/>
                <a:gridCol w="1627505"/>
              </a:tblGrid>
              <a:tr h="355064">
                <a:tc gridSpan="5">
                  <a:txBody>
                    <a:bodyPr/>
                    <a:lstStyle/>
                    <a:p>
                      <a:r>
                        <a:rPr lang="tr-TR" dirty="0" err="1" smtClean="0">
                          <a:solidFill>
                            <a:schemeClr val="tx1"/>
                          </a:solidFill>
                        </a:rPr>
                        <a:t>Alternative</a:t>
                      </a:r>
                      <a:r>
                        <a:rPr lang="tr-TR" dirty="0" smtClean="0">
                          <a:solidFill>
                            <a:schemeClr val="tx1"/>
                          </a:solidFill>
                        </a:rPr>
                        <a:t> </a:t>
                      </a:r>
                      <a:r>
                        <a:rPr lang="tr-TR" dirty="0" err="1" smtClean="0">
                          <a:solidFill>
                            <a:schemeClr val="tx1"/>
                          </a:solidFill>
                        </a:rPr>
                        <a:t>Fiscal</a:t>
                      </a:r>
                      <a:r>
                        <a:rPr lang="tr-TR" dirty="0" smtClean="0">
                          <a:solidFill>
                            <a:schemeClr val="tx1"/>
                          </a:solidFill>
                        </a:rPr>
                        <a:t> </a:t>
                      </a:r>
                      <a:r>
                        <a:rPr lang="tr-TR" dirty="0" err="1" smtClean="0">
                          <a:solidFill>
                            <a:schemeClr val="tx1"/>
                          </a:solidFill>
                        </a:rPr>
                        <a:t>Policies</a:t>
                      </a:r>
                      <a:endParaRPr lang="tr-TR" dirty="0">
                        <a:solidFill>
                          <a:schemeClr val="tx1"/>
                        </a:solidFill>
                      </a:endParaRPr>
                    </a:p>
                  </a:txBody>
                  <a:tcPr marL="91447" marR="91447"/>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a:txBody>
                    <a:bodyPr/>
                    <a:lstStyle/>
                    <a:p>
                      <a:pPr algn="ctr"/>
                      <a:endParaRPr lang="tr-TR" dirty="0"/>
                    </a:p>
                  </a:txBody>
                  <a:tcPr marL="91447" marR="91447"/>
                </a:tc>
                <a:tc>
                  <a:txBody>
                    <a:bodyPr/>
                    <a:lstStyle/>
                    <a:p>
                      <a:pPr algn="ctr"/>
                      <a:r>
                        <a:rPr lang="tr-TR" dirty="0" err="1" smtClean="0"/>
                        <a:t>Interest</a:t>
                      </a:r>
                      <a:r>
                        <a:rPr lang="tr-TR" dirty="0" smtClean="0"/>
                        <a:t> Rate</a:t>
                      </a:r>
                      <a:endParaRPr lang="tr-TR" dirty="0"/>
                    </a:p>
                  </a:txBody>
                  <a:tcPr marL="91447" marR="91447"/>
                </a:tc>
                <a:tc>
                  <a:txBody>
                    <a:bodyPr/>
                    <a:lstStyle/>
                    <a:p>
                      <a:pPr algn="ctr"/>
                      <a:r>
                        <a:rPr lang="tr-TR" dirty="0" err="1" smtClean="0"/>
                        <a:t>Consumption</a:t>
                      </a:r>
                      <a:endParaRPr lang="tr-TR" dirty="0"/>
                    </a:p>
                  </a:txBody>
                  <a:tcPr marL="91447" marR="91447"/>
                </a:tc>
                <a:tc>
                  <a:txBody>
                    <a:bodyPr/>
                    <a:lstStyle/>
                    <a:p>
                      <a:pPr algn="ctr"/>
                      <a:r>
                        <a:rPr lang="tr-TR" dirty="0" err="1" smtClean="0"/>
                        <a:t>Investment</a:t>
                      </a:r>
                      <a:endParaRPr lang="tr-TR" dirty="0"/>
                    </a:p>
                  </a:txBody>
                  <a:tcPr marL="91447" marR="91447"/>
                </a:tc>
                <a:tc>
                  <a:txBody>
                    <a:bodyPr/>
                    <a:lstStyle/>
                    <a:p>
                      <a:pPr algn="ctr"/>
                      <a:r>
                        <a:rPr lang="tr-TR" dirty="0" smtClean="0"/>
                        <a:t>GDP</a:t>
                      </a:r>
                      <a:endParaRPr lang="tr-TR" dirty="0"/>
                    </a:p>
                  </a:txBody>
                  <a:tcPr marL="91447" marR="91447"/>
                </a:tc>
              </a:tr>
              <a:tr h="370840">
                <a:tc>
                  <a:txBody>
                    <a:bodyPr/>
                    <a:lstStyle/>
                    <a:p>
                      <a:pPr algn="ctr"/>
                      <a:r>
                        <a:rPr lang="tr-TR" dirty="0" err="1" smtClean="0"/>
                        <a:t>Income</a:t>
                      </a:r>
                      <a:r>
                        <a:rPr lang="tr-TR" dirty="0" smtClean="0"/>
                        <a:t> </a:t>
                      </a:r>
                      <a:r>
                        <a:rPr lang="tr-TR" dirty="0" err="1" smtClean="0"/>
                        <a:t>Tax</a:t>
                      </a:r>
                      <a:r>
                        <a:rPr lang="tr-TR" dirty="0" smtClean="0"/>
                        <a:t> </a:t>
                      </a:r>
                      <a:r>
                        <a:rPr lang="tr-TR" dirty="0" err="1" smtClean="0"/>
                        <a:t>Cut</a:t>
                      </a:r>
                      <a:endParaRPr lang="tr-TR" dirty="0"/>
                    </a:p>
                  </a:txBody>
                  <a:tcPr marL="91447" marR="91447"/>
                </a:tc>
                <a:tc>
                  <a:txBody>
                    <a:bodyPr/>
                    <a:lstStyle/>
                    <a:p>
                      <a:pPr algn="ctr"/>
                      <a:r>
                        <a:rPr lang="tr-TR" dirty="0" smtClean="0"/>
                        <a:t>+</a:t>
                      </a:r>
                      <a:endParaRPr lang="tr-TR" dirty="0"/>
                    </a:p>
                  </a:txBody>
                  <a:tcPr marL="91447" marR="91447"/>
                </a:tc>
                <a:tc>
                  <a:txBody>
                    <a:bodyPr/>
                    <a:lstStyle/>
                    <a:p>
                      <a:pPr algn="ctr"/>
                      <a:r>
                        <a:rPr lang="tr-TR" dirty="0" smtClean="0"/>
                        <a:t>+</a:t>
                      </a:r>
                      <a:endParaRPr lang="tr-TR" dirty="0"/>
                    </a:p>
                  </a:txBody>
                  <a:tcPr marL="91447" marR="91447"/>
                </a:tc>
                <a:tc>
                  <a:txBody>
                    <a:bodyPr/>
                    <a:lstStyle/>
                    <a:p>
                      <a:pPr algn="ctr"/>
                      <a:r>
                        <a:rPr lang="tr-TR" dirty="0" smtClean="0"/>
                        <a:t>-</a:t>
                      </a:r>
                      <a:endParaRPr lang="tr-TR" dirty="0"/>
                    </a:p>
                  </a:txBody>
                  <a:tcPr marL="91447" marR="91447"/>
                </a:tc>
                <a:tc>
                  <a:txBody>
                    <a:bodyPr/>
                    <a:lstStyle/>
                    <a:p>
                      <a:pPr algn="ctr"/>
                      <a:r>
                        <a:rPr lang="tr-TR" dirty="0" smtClean="0"/>
                        <a:t>+</a:t>
                      </a:r>
                      <a:endParaRPr lang="tr-TR" dirty="0"/>
                    </a:p>
                  </a:txBody>
                  <a:tcPr marL="91447" marR="91447"/>
                </a:tc>
              </a:tr>
              <a:tr h="370840">
                <a:tc>
                  <a:txBody>
                    <a:bodyPr/>
                    <a:lstStyle/>
                    <a:p>
                      <a:pPr algn="ctr"/>
                      <a:r>
                        <a:rPr lang="tr-TR" dirty="0" err="1" smtClean="0"/>
                        <a:t>Government</a:t>
                      </a:r>
                      <a:r>
                        <a:rPr lang="tr-TR" baseline="0" dirty="0" smtClean="0"/>
                        <a:t> </a:t>
                      </a:r>
                      <a:r>
                        <a:rPr lang="tr-TR" baseline="0" dirty="0" err="1" smtClean="0"/>
                        <a:t>Spending</a:t>
                      </a:r>
                      <a:endParaRPr lang="tr-TR" dirty="0"/>
                    </a:p>
                  </a:txBody>
                  <a:tcPr marL="91447" marR="91447"/>
                </a:tc>
                <a:tc>
                  <a:txBody>
                    <a:bodyPr/>
                    <a:lstStyle/>
                    <a:p>
                      <a:pPr algn="ctr"/>
                      <a:r>
                        <a:rPr lang="tr-TR" dirty="0" smtClean="0"/>
                        <a:t>+</a:t>
                      </a:r>
                      <a:endParaRPr lang="tr-TR" dirty="0"/>
                    </a:p>
                  </a:txBody>
                  <a:tcPr marL="91447" marR="91447"/>
                </a:tc>
                <a:tc>
                  <a:txBody>
                    <a:bodyPr/>
                    <a:lstStyle/>
                    <a:p>
                      <a:pPr algn="ctr"/>
                      <a:r>
                        <a:rPr lang="tr-TR" dirty="0" smtClean="0"/>
                        <a:t>+</a:t>
                      </a:r>
                      <a:endParaRPr lang="tr-TR" dirty="0"/>
                    </a:p>
                  </a:txBody>
                  <a:tcPr marL="91447" marR="91447"/>
                </a:tc>
                <a:tc>
                  <a:txBody>
                    <a:bodyPr/>
                    <a:lstStyle/>
                    <a:p>
                      <a:pPr algn="ctr"/>
                      <a:r>
                        <a:rPr lang="tr-TR" dirty="0" smtClean="0"/>
                        <a:t>-</a:t>
                      </a:r>
                      <a:endParaRPr lang="tr-TR" dirty="0"/>
                    </a:p>
                  </a:txBody>
                  <a:tcPr marL="91447" marR="91447"/>
                </a:tc>
                <a:tc>
                  <a:txBody>
                    <a:bodyPr/>
                    <a:lstStyle/>
                    <a:p>
                      <a:pPr algn="ctr"/>
                      <a:r>
                        <a:rPr lang="tr-TR" dirty="0" smtClean="0"/>
                        <a:t>+</a:t>
                      </a:r>
                      <a:endParaRPr lang="tr-TR" dirty="0"/>
                    </a:p>
                  </a:txBody>
                  <a:tcPr marL="91447" marR="91447"/>
                </a:tc>
              </a:tr>
              <a:tr h="370840">
                <a:tc>
                  <a:txBody>
                    <a:bodyPr/>
                    <a:lstStyle/>
                    <a:p>
                      <a:pPr algn="ctr"/>
                      <a:r>
                        <a:rPr lang="tr-TR" dirty="0" err="1" smtClean="0"/>
                        <a:t>Investment</a:t>
                      </a:r>
                      <a:r>
                        <a:rPr lang="tr-TR" dirty="0" smtClean="0"/>
                        <a:t> </a:t>
                      </a:r>
                      <a:r>
                        <a:rPr lang="tr-TR" dirty="0" err="1" smtClean="0"/>
                        <a:t>Subsidy</a:t>
                      </a:r>
                      <a:endParaRPr lang="tr-TR" dirty="0"/>
                    </a:p>
                  </a:txBody>
                  <a:tcPr marL="91447" marR="91447"/>
                </a:tc>
                <a:tc>
                  <a:txBody>
                    <a:bodyPr/>
                    <a:lstStyle/>
                    <a:p>
                      <a:pPr algn="ctr"/>
                      <a:r>
                        <a:rPr lang="tr-TR" dirty="0" smtClean="0"/>
                        <a:t>+</a:t>
                      </a:r>
                      <a:endParaRPr lang="tr-TR" dirty="0"/>
                    </a:p>
                  </a:txBody>
                  <a:tcPr marL="91447" marR="91447"/>
                </a:tc>
                <a:tc>
                  <a:txBody>
                    <a:bodyPr/>
                    <a:lstStyle/>
                    <a:p>
                      <a:pPr algn="ctr"/>
                      <a:r>
                        <a:rPr lang="tr-TR" dirty="0" smtClean="0"/>
                        <a:t>+</a:t>
                      </a:r>
                      <a:endParaRPr lang="tr-TR" dirty="0"/>
                    </a:p>
                  </a:txBody>
                  <a:tcPr marL="91447" marR="91447"/>
                </a:tc>
                <a:tc>
                  <a:txBody>
                    <a:bodyPr/>
                    <a:lstStyle/>
                    <a:p>
                      <a:pPr algn="ctr"/>
                      <a:r>
                        <a:rPr lang="tr-TR" dirty="0" smtClean="0"/>
                        <a:t>+</a:t>
                      </a:r>
                      <a:endParaRPr lang="tr-TR" dirty="0"/>
                    </a:p>
                  </a:txBody>
                  <a:tcPr marL="91447" marR="91447"/>
                </a:tc>
                <a:tc>
                  <a:txBody>
                    <a:bodyPr/>
                    <a:lstStyle/>
                    <a:p>
                      <a:pPr algn="ctr"/>
                      <a:r>
                        <a:rPr lang="tr-TR" dirty="0" smtClean="0"/>
                        <a:t>+</a:t>
                      </a:r>
                      <a:endParaRPr lang="tr-TR" dirty="0"/>
                    </a:p>
                  </a:txBody>
                  <a:tcPr marL="91447" marR="91447"/>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solidFill>
            <a:schemeClr val="bg1">
              <a:alpha val="72156"/>
            </a:schemeClr>
          </a:solidFill>
        </p:spPr>
        <p:txBody>
          <a:bodyPr/>
          <a:lstStyle/>
          <a:p>
            <a:pPr eaLnBrk="1" hangingPunct="1"/>
            <a:r>
              <a:rPr lang="en-US" altLang="en-US" sz="3400" smtClean="0"/>
              <a:t>The Composition of Output </a:t>
            </a:r>
            <a:br>
              <a:rPr lang="en-US" altLang="en-US" sz="3400" smtClean="0"/>
            </a:br>
            <a:r>
              <a:rPr lang="en-US" altLang="en-US" sz="3400" smtClean="0"/>
              <a:t>and the Policy Mix</a:t>
            </a:r>
          </a:p>
        </p:txBody>
      </p:sp>
      <p:sp>
        <p:nvSpPr>
          <p:cNvPr id="91139" name="Rectangle 3"/>
          <p:cNvSpPr>
            <a:spLocks noGrp="1" noChangeArrowheads="1"/>
          </p:cNvSpPr>
          <p:nvPr>
            <p:ph idx="1"/>
          </p:nvPr>
        </p:nvSpPr>
        <p:spPr>
          <a:solidFill>
            <a:schemeClr val="bg1">
              <a:alpha val="78038"/>
            </a:schemeClr>
          </a:solidFill>
        </p:spPr>
        <p:txBody>
          <a:bodyPr/>
          <a:lstStyle/>
          <a:p>
            <a:pPr marL="0" indent="0" eaLnBrk="1" hangingPunct="1">
              <a:buFont typeface="Arial" charset="0"/>
              <a:buNone/>
            </a:pPr>
            <a:r>
              <a:rPr lang="en-US" altLang="en-US" sz="1600" smtClean="0"/>
              <a:t> </a:t>
            </a:r>
          </a:p>
        </p:txBody>
      </p:sp>
      <p:pic>
        <p:nvPicPr>
          <p:cNvPr id="911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2119313"/>
            <a:ext cx="4608706" cy="35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353367" y="1502742"/>
            <a:ext cx="3514725" cy="5355257"/>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ook Antiqu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ook Antiqu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ook Antiqu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ook Antiqu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800" dirty="0" smtClean="0">
                <a:latin typeface="+mj-lt"/>
              </a:rPr>
              <a:t>Policy problem of reaching full employment output, Y</a:t>
            </a:r>
            <a:r>
              <a:rPr lang="en-US" sz="1800" baseline="30000" dirty="0" smtClean="0">
                <a:latin typeface="+mj-lt"/>
              </a:rPr>
              <a:t>*</a:t>
            </a:r>
            <a:r>
              <a:rPr lang="en-US" sz="1800" dirty="0" smtClean="0">
                <a:latin typeface="+mj-lt"/>
              </a:rPr>
              <a:t>, for an economy that is initially at point E, with unemployment</a:t>
            </a:r>
          </a:p>
          <a:p>
            <a:pPr marL="0" indent="0">
              <a:buFontTx/>
              <a:buNone/>
              <a:defRPr/>
            </a:pPr>
            <a:r>
              <a:rPr lang="en-US" sz="1800" dirty="0" smtClean="0">
                <a:latin typeface="+mj-lt"/>
              </a:rPr>
              <a:t>Choices:</a:t>
            </a:r>
          </a:p>
          <a:p>
            <a:pPr marL="857250" lvl="1" indent="-342900">
              <a:buFont typeface="+mj-lt"/>
              <a:buAutoNum type="arabicPeriod"/>
              <a:defRPr/>
            </a:pPr>
            <a:r>
              <a:rPr lang="en-US" sz="1800" dirty="0" smtClean="0">
                <a:latin typeface="+mj-lt"/>
              </a:rPr>
              <a:t>Fiscal policy expansion, moving to point E</a:t>
            </a:r>
            <a:r>
              <a:rPr lang="en-US" sz="1800" baseline="-25000" dirty="0" smtClean="0">
                <a:latin typeface="+mj-lt"/>
              </a:rPr>
              <a:t>1</a:t>
            </a:r>
            <a:r>
              <a:rPr lang="en-US" sz="1800" dirty="0" smtClean="0">
                <a:latin typeface="+mj-lt"/>
              </a:rPr>
              <a:t>, with higher income and higher interest rates</a:t>
            </a:r>
          </a:p>
          <a:p>
            <a:pPr marL="857250" lvl="1" indent="-342900">
              <a:buFont typeface="+mj-lt"/>
              <a:buAutoNum type="arabicPeriod"/>
              <a:defRPr/>
            </a:pPr>
            <a:r>
              <a:rPr lang="en-US" sz="1800" dirty="0" smtClean="0">
                <a:latin typeface="+mj-lt"/>
              </a:rPr>
              <a:t>Monetary policy expansion, resulting in full employment with lower interest rates at point E</a:t>
            </a:r>
            <a:r>
              <a:rPr lang="en-US" sz="1800" baseline="-25000" dirty="0" smtClean="0">
                <a:latin typeface="+mj-lt"/>
              </a:rPr>
              <a:t>2</a:t>
            </a:r>
            <a:endParaRPr lang="en-US" sz="1800" dirty="0" smtClean="0">
              <a:latin typeface="+mj-lt"/>
            </a:endParaRPr>
          </a:p>
          <a:p>
            <a:pPr marL="857250" lvl="1" indent="-342900">
              <a:buFont typeface="+mj-lt"/>
              <a:buAutoNum type="arabicPeriod"/>
              <a:defRPr/>
            </a:pPr>
            <a:r>
              <a:rPr lang="en-US" sz="1800" dirty="0" smtClean="0">
                <a:latin typeface="+mj-lt"/>
              </a:rPr>
              <a:t>A mix of fiscal expansion and accommodating monetary policy resulting in an intermediate position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9451" y="1471163"/>
            <a:ext cx="8152108" cy="2805063"/>
          </a:xfrm>
          <a:prstGeom prst="rect">
            <a:avLst/>
          </a:prstGeom>
        </p:spPr>
        <p:txBody>
          <a:bodyPr wrap="square">
            <a:spAutoFit/>
          </a:bodyPr>
          <a:lstStyle/>
          <a:p>
            <a:pPr lvl="0" indent="457200" algn="just">
              <a:lnSpc>
                <a:spcPct val="150000"/>
              </a:lnSpc>
              <a:spcAft>
                <a:spcPts val="0"/>
              </a:spcAft>
            </a:pPr>
            <a:r>
              <a:rPr lang="en-US" sz="2400" b="1" i="1" dirty="0">
                <a:solidFill>
                  <a:prstClr val="black"/>
                </a:solidFill>
                <a:latin typeface="Calibri"/>
                <a:ea typeface="Calibri"/>
                <a:cs typeface="Times New Roman"/>
              </a:rPr>
              <a:t>Expansionary monetary policy </a:t>
            </a:r>
            <a:r>
              <a:rPr lang="en-US" sz="2400" dirty="0">
                <a:solidFill>
                  <a:prstClr val="black"/>
                </a:solidFill>
                <a:latin typeface="Calibri"/>
                <a:ea typeface="Calibri"/>
                <a:cs typeface="Times New Roman"/>
              </a:rPr>
              <a:t>moves the </a:t>
            </a:r>
            <a:r>
              <a:rPr lang="en-US" sz="2400" i="1" dirty="0">
                <a:solidFill>
                  <a:prstClr val="black"/>
                </a:solidFill>
                <a:latin typeface="Calibri"/>
                <a:ea typeface="Calibri"/>
                <a:cs typeface="Times New Roman"/>
              </a:rPr>
              <a:t>LM </a:t>
            </a:r>
            <a:r>
              <a:rPr lang="en-US" sz="2400" dirty="0">
                <a:solidFill>
                  <a:prstClr val="black"/>
                </a:solidFill>
                <a:latin typeface="Calibri"/>
                <a:ea typeface="Calibri"/>
                <a:cs typeface="Times New Roman"/>
              </a:rPr>
              <a:t>curve to the right, raising income and lowering interest rates. </a:t>
            </a:r>
            <a:endParaRPr lang="tr-TR" sz="2400" dirty="0" smtClean="0">
              <a:solidFill>
                <a:prstClr val="black"/>
              </a:solidFill>
              <a:latin typeface="Calibri"/>
              <a:ea typeface="Calibri"/>
              <a:cs typeface="Times New Roman"/>
            </a:endParaRPr>
          </a:p>
          <a:p>
            <a:pPr lvl="0" indent="457200" algn="just">
              <a:lnSpc>
                <a:spcPct val="150000"/>
              </a:lnSpc>
              <a:spcAft>
                <a:spcPts val="0"/>
              </a:spcAft>
            </a:pPr>
            <a:endParaRPr lang="tr-TR" sz="2400" b="1" i="1" dirty="0">
              <a:solidFill>
                <a:prstClr val="black"/>
              </a:solidFill>
              <a:latin typeface="Calibri"/>
              <a:ea typeface="Calibri"/>
              <a:cs typeface="Times New Roman"/>
            </a:endParaRPr>
          </a:p>
          <a:p>
            <a:pPr lvl="0" indent="457200" algn="just">
              <a:lnSpc>
                <a:spcPct val="150000"/>
              </a:lnSpc>
              <a:spcAft>
                <a:spcPts val="0"/>
              </a:spcAft>
            </a:pPr>
            <a:r>
              <a:rPr lang="en-US" sz="2400" b="1" i="1" dirty="0" err="1" smtClean="0">
                <a:solidFill>
                  <a:prstClr val="black"/>
                </a:solidFill>
                <a:latin typeface="Calibri"/>
                <a:ea typeface="Calibri"/>
                <a:cs typeface="Times New Roman"/>
              </a:rPr>
              <a:t>Contractionary</a:t>
            </a:r>
            <a:r>
              <a:rPr lang="en-US" sz="2400" b="1" i="1" dirty="0" smtClean="0">
                <a:solidFill>
                  <a:prstClr val="black"/>
                </a:solidFill>
                <a:latin typeface="Calibri"/>
                <a:ea typeface="Calibri"/>
                <a:cs typeface="Times New Roman"/>
              </a:rPr>
              <a:t> </a:t>
            </a:r>
            <a:r>
              <a:rPr lang="en-US" sz="2400" b="1" i="1" dirty="0">
                <a:solidFill>
                  <a:prstClr val="black"/>
                </a:solidFill>
                <a:latin typeface="Calibri"/>
                <a:ea typeface="Calibri"/>
                <a:cs typeface="Times New Roman"/>
              </a:rPr>
              <a:t>monetary policy </a:t>
            </a:r>
            <a:r>
              <a:rPr lang="en-US" sz="2400" dirty="0">
                <a:solidFill>
                  <a:prstClr val="black"/>
                </a:solidFill>
                <a:latin typeface="Calibri"/>
                <a:ea typeface="Calibri"/>
                <a:cs typeface="Times New Roman"/>
              </a:rPr>
              <a:t>moves the </a:t>
            </a:r>
            <a:r>
              <a:rPr lang="en-US" sz="2400" i="1" dirty="0">
                <a:solidFill>
                  <a:prstClr val="black"/>
                </a:solidFill>
                <a:latin typeface="Calibri"/>
                <a:ea typeface="Calibri"/>
                <a:cs typeface="Times New Roman"/>
              </a:rPr>
              <a:t>LM </a:t>
            </a:r>
            <a:r>
              <a:rPr lang="en-US" sz="2400" dirty="0">
                <a:solidFill>
                  <a:prstClr val="black"/>
                </a:solidFill>
                <a:latin typeface="Calibri"/>
                <a:ea typeface="Calibri"/>
                <a:cs typeface="Times New Roman"/>
              </a:rPr>
              <a:t>curve to the left, lowering income and raising interest rates. </a:t>
            </a:r>
            <a:endParaRPr lang="tr-TR" sz="2400" dirty="0">
              <a:solidFill>
                <a:prstClr val="black"/>
              </a:solidFill>
              <a:latin typeface="Calibri"/>
              <a:ea typeface="Calibri"/>
              <a:cs typeface="Times New Roman"/>
            </a:endParaRPr>
          </a:p>
        </p:txBody>
      </p:sp>
    </p:spTree>
    <p:extLst>
      <p:ext uri="{BB962C8B-B14F-4D97-AF65-F5344CB8AC3E}">
        <p14:creationId xmlns:p14="http://schemas.microsoft.com/office/powerpoint/2010/main" val="167728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solidFill>
            <a:schemeClr val="bg1">
              <a:alpha val="72156"/>
            </a:schemeClr>
          </a:solidFill>
        </p:spPr>
        <p:txBody>
          <a:bodyPr/>
          <a:lstStyle/>
          <a:p>
            <a:pPr eaLnBrk="1" hangingPunct="1"/>
            <a:r>
              <a:rPr lang="en-US" altLang="en-US" sz="3400" smtClean="0"/>
              <a:t>The Composition of Output </a:t>
            </a:r>
            <a:br>
              <a:rPr lang="en-US" altLang="en-US" sz="3400" smtClean="0"/>
            </a:br>
            <a:r>
              <a:rPr lang="en-US" altLang="en-US" sz="3400" smtClean="0"/>
              <a:t>and the Policy Mix</a:t>
            </a:r>
          </a:p>
        </p:txBody>
      </p:sp>
      <p:sp>
        <p:nvSpPr>
          <p:cNvPr id="92163" name="Rectangle 3"/>
          <p:cNvSpPr>
            <a:spLocks noGrp="1" noChangeArrowheads="1"/>
          </p:cNvSpPr>
          <p:nvPr>
            <p:ph idx="1"/>
          </p:nvPr>
        </p:nvSpPr>
        <p:spPr>
          <a:solidFill>
            <a:schemeClr val="bg1">
              <a:alpha val="78038"/>
            </a:schemeClr>
          </a:solidFill>
        </p:spPr>
        <p:txBody>
          <a:bodyPr/>
          <a:lstStyle/>
          <a:p>
            <a:pPr marL="0" indent="0" eaLnBrk="1" hangingPunct="1">
              <a:buFont typeface="Arial" charset="0"/>
              <a:buNone/>
            </a:pPr>
            <a:r>
              <a:rPr lang="en-US" altLang="en-US" sz="1600" smtClean="0"/>
              <a:t> </a:t>
            </a:r>
          </a:p>
        </p:txBody>
      </p:sp>
      <p:sp>
        <p:nvSpPr>
          <p:cNvPr id="9" name="Rectangle 3"/>
          <p:cNvSpPr txBox="1">
            <a:spLocks noChangeArrowheads="1"/>
          </p:cNvSpPr>
          <p:nvPr/>
        </p:nvSpPr>
        <p:spPr>
          <a:xfrm>
            <a:off x="839788" y="1677988"/>
            <a:ext cx="3581400" cy="4924290"/>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ook Antiqu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ook Antiqu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ook Antiqu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ook Antiqu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latin typeface="+mj-lt"/>
              </a:rPr>
              <a:t>Policies all increase output, but significantly different impact on sectors of the economy </a:t>
            </a:r>
            <a:r>
              <a:rPr lang="en-US" sz="1800" dirty="0" smtClean="0">
                <a:latin typeface="+mj-lt"/>
                <a:sym typeface="Symbol" pitchFamily="18" charset="2"/>
              </a:rPr>
              <a:t> problem of political economy</a:t>
            </a:r>
          </a:p>
          <a:p>
            <a:pPr>
              <a:defRPr/>
            </a:pPr>
            <a:r>
              <a:rPr lang="en-US" sz="1800" dirty="0" smtClean="0">
                <a:latin typeface="+mj-lt"/>
                <a:sym typeface="Symbol" pitchFamily="18" charset="2"/>
              </a:rPr>
              <a:t>Who should be the primary beneficiary of expansion?</a:t>
            </a:r>
          </a:p>
          <a:p>
            <a:pPr lvl="1">
              <a:defRPr/>
            </a:pPr>
            <a:r>
              <a:rPr lang="en-US" sz="1800" dirty="0" smtClean="0">
                <a:latin typeface="+mj-lt"/>
                <a:sym typeface="Symbol" pitchFamily="18" charset="2"/>
              </a:rPr>
              <a:t>An expansion through a decline in interest rates and increased investment spending?</a:t>
            </a:r>
          </a:p>
          <a:p>
            <a:pPr lvl="1">
              <a:defRPr/>
            </a:pPr>
            <a:r>
              <a:rPr lang="en-US" sz="1800" dirty="0" smtClean="0">
                <a:latin typeface="+mj-lt"/>
                <a:sym typeface="Symbol" pitchFamily="18" charset="2"/>
              </a:rPr>
              <a:t>An expansion through a tax cut and increased personal consumption?</a:t>
            </a:r>
          </a:p>
          <a:p>
            <a:pPr lvl="1">
              <a:defRPr/>
            </a:pPr>
            <a:r>
              <a:rPr lang="en-US" sz="1800" dirty="0" smtClean="0">
                <a:latin typeface="+mj-lt"/>
                <a:sym typeface="Symbol" pitchFamily="18" charset="2"/>
              </a:rPr>
              <a:t>An expansion in the form of an increase in the size of the government? </a:t>
            </a:r>
            <a:endParaRPr lang="en-US" sz="1800" dirty="0" smtClean="0">
              <a:latin typeface="+mj-lt"/>
            </a:endParaRPr>
          </a:p>
        </p:txBody>
      </p:sp>
      <p:pic>
        <p:nvPicPr>
          <p:cNvPr id="9216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2119313"/>
            <a:ext cx="4392504" cy="335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5946" y="365138"/>
            <a:ext cx="7578671" cy="3970318"/>
          </a:xfrm>
          <a:prstGeom prst="rect">
            <a:avLst/>
          </a:prstGeom>
        </p:spPr>
        <p:txBody>
          <a:bodyPr wrap="square">
            <a:spAutoFit/>
          </a:bodyPr>
          <a:lstStyle/>
          <a:p>
            <a:pPr algn="just">
              <a:lnSpc>
                <a:spcPct val="150000"/>
              </a:lnSpc>
              <a:spcAft>
                <a:spcPts val="0"/>
              </a:spcAft>
            </a:pPr>
            <a:r>
              <a:rPr lang="en-US" sz="2400" b="1" dirty="0" smtClean="0">
                <a:effectLst/>
                <a:latin typeface="+mj-lt"/>
                <a:ea typeface="Calibri"/>
                <a:cs typeface="Times New Roman"/>
              </a:rPr>
              <a:t>SUMMARY</a:t>
            </a:r>
            <a:endParaRPr lang="tr-TR" sz="2400" b="1" dirty="0" smtClean="0">
              <a:effectLst/>
              <a:latin typeface="+mj-lt"/>
              <a:ea typeface="Calibri"/>
              <a:cs typeface="Times New Roman"/>
            </a:endParaRPr>
          </a:p>
          <a:p>
            <a:pPr algn="just">
              <a:lnSpc>
                <a:spcPct val="150000"/>
              </a:lnSpc>
              <a:spcAft>
                <a:spcPts val="0"/>
              </a:spcAft>
            </a:pPr>
            <a:endParaRPr lang="tr-TR" sz="2400" dirty="0" smtClean="0">
              <a:effectLst/>
              <a:latin typeface="+mj-lt"/>
              <a:ea typeface="Calibri"/>
              <a:cs typeface="Times New Roman"/>
            </a:endParaRPr>
          </a:p>
          <a:p>
            <a:pPr algn="just">
              <a:lnSpc>
                <a:spcPct val="150000"/>
              </a:lnSpc>
              <a:spcAft>
                <a:spcPts val="0"/>
              </a:spcAft>
            </a:pPr>
            <a:r>
              <a:rPr lang="en-US" sz="2400" b="1" dirty="0" smtClean="0">
                <a:effectLst/>
                <a:latin typeface="+mj-lt"/>
                <a:ea typeface="Calibri"/>
                <a:cs typeface="Times New Roman"/>
              </a:rPr>
              <a:t>1. </a:t>
            </a:r>
            <a:r>
              <a:rPr lang="en-US" sz="2400" dirty="0" smtClean="0">
                <a:effectLst/>
                <a:latin typeface="+mj-lt"/>
                <a:ea typeface="Calibri"/>
                <a:cs typeface="Times New Roman"/>
              </a:rPr>
              <a:t>Monetary policy affects the economy, first, by affecting the interest rate and then by affecting aggregate demand. An increase in the money supply reduces the interest rate, increases investment spending and aggregate demand, and thus increases equilibrium output</a:t>
            </a:r>
            <a:r>
              <a:rPr lang="en-US" sz="2400" dirty="0" smtClean="0">
                <a:effectLst/>
                <a:latin typeface="+mj-lt"/>
                <a:ea typeface="Calibri"/>
                <a:cs typeface="Times New Roman"/>
              </a:rPr>
              <a:t>.</a:t>
            </a:r>
            <a:endParaRPr lang="tr-TR" sz="2400" dirty="0" smtClean="0">
              <a:effectLst/>
              <a:latin typeface="+mj-lt"/>
              <a:ea typeface="Calibri"/>
              <a:cs typeface="Times New Roman"/>
            </a:endParaRPr>
          </a:p>
        </p:txBody>
      </p:sp>
    </p:spTree>
    <p:extLst>
      <p:ext uri="{BB962C8B-B14F-4D97-AF65-F5344CB8AC3E}">
        <p14:creationId xmlns:p14="http://schemas.microsoft.com/office/powerpoint/2010/main" val="1967734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5945" y="546879"/>
            <a:ext cx="8074617" cy="4467057"/>
          </a:xfrm>
          <a:prstGeom prst="rect">
            <a:avLst/>
          </a:prstGeom>
        </p:spPr>
        <p:txBody>
          <a:bodyPr wrap="square">
            <a:spAutoFit/>
          </a:bodyPr>
          <a:lstStyle/>
          <a:p>
            <a:pPr lvl="0" algn="just">
              <a:lnSpc>
                <a:spcPct val="150000"/>
              </a:lnSpc>
              <a:spcAft>
                <a:spcPts val="0"/>
              </a:spcAft>
            </a:pPr>
            <a:r>
              <a:rPr lang="en-US" sz="2400" b="1" dirty="0">
                <a:solidFill>
                  <a:prstClr val="black"/>
                </a:solidFill>
                <a:latin typeface="+mj-lt"/>
                <a:ea typeface="Calibri"/>
                <a:cs typeface="Times New Roman"/>
              </a:rPr>
              <a:t>2. </a:t>
            </a:r>
            <a:r>
              <a:rPr lang="en-US" sz="2400" dirty="0">
                <a:solidFill>
                  <a:prstClr val="black"/>
                </a:solidFill>
                <a:latin typeface="+mj-lt"/>
                <a:ea typeface="Calibri"/>
                <a:cs typeface="Times New Roman"/>
              </a:rPr>
              <a:t>There are two extreme cases in the operation of monetary policy. In the classical case the demand for real balances is independent of the rate of interest. In that case monetary policy is highly effective. The other extreme is the liquidity trap, the case in which the public is willing to hold </a:t>
            </a:r>
            <a:r>
              <a:rPr lang="en-US" sz="2400" i="1" dirty="0">
                <a:solidFill>
                  <a:prstClr val="black"/>
                </a:solidFill>
                <a:latin typeface="+mj-lt"/>
                <a:ea typeface="Calibri"/>
                <a:cs typeface="Times New Roman"/>
              </a:rPr>
              <a:t>any </a:t>
            </a:r>
            <a:r>
              <a:rPr lang="en-US" sz="2400" dirty="0">
                <a:solidFill>
                  <a:prstClr val="black"/>
                </a:solidFill>
                <a:latin typeface="+mj-lt"/>
                <a:ea typeface="Calibri"/>
                <a:cs typeface="Times New Roman"/>
              </a:rPr>
              <a:t>amount of real balances at the going interest rate. In that case changes in the supply of real balances have no impact on interest rates and therefore do not affect aggregate demand and output.</a:t>
            </a:r>
            <a:endParaRPr lang="tr-TR" sz="2400" dirty="0">
              <a:solidFill>
                <a:prstClr val="black"/>
              </a:solidFill>
              <a:latin typeface="+mj-lt"/>
              <a:ea typeface="Calibri"/>
              <a:cs typeface="Times New Roman"/>
            </a:endParaRPr>
          </a:p>
        </p:txBody>
      </p:sp>
    </p:spTree>
    <p:extLst>
      <p:ext uri="{BB962C8B-B14F-4D97-AF65-F5344CB8AC3E}">
        <p14:creationId xmlns:p14="http://schemas.microsoft.com/office/powerpoint/2010/main" val="4059492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7459" y="846007"/>
            <a:ext cx="8307090" cy="4425699"/>
          </a:xfrm>
          <a:prstGeom prst="rect">
            <a:avLst/>
          </a:prstGeom>
        </p:spPr>
        <p:txBody>
          <a:bodyPr wrap="square">
            <a:spAutoFit/>
          </a:bodyPr>
          <a:lstStyle/>
          <a:p>
            <a:pPr lvl="0" algn="just">
              <a:lnSpc>
                <a:spcPct val="150000"/>
              </a:lnSpc>
              <a:spcAft>
                <a:spcPts val="0"/>
              </a:spcAft>
            </a:pPr>
            <a:r>
              <a:rPr lang="en-US" sz="2400" b="1" dirty="0">
                <a:solidFill>
                  <a:prstClr val="black"/>
                </a:solidFill>
                <a:latin typeface="+mj-lt"/>
                <a:ea typeface="Calibri"/>
                <a:cs typeface="Times New Roman"/>
              </a:rPr>
              <a:t>3. </a:t>
            </a:r>
            <a:r>
              <a:rPr lang="en-US" sz="2400" dirty="0">
                <a:solidFill>
                  <a:prstClr val="black"/>
                </a:solidFill>
                <a:latin typeface="+mj-lt"/>
                <a:ea typeface="Calibri"/>
                <a:cs typeface="Times New Roman"/>
              </a:rPr>
              <a:t>Fiscal expansion, except in extreme circumstances, still leads to an income expansion. However, the rise in interest rates that comes about through the increase in money demand caused by higher income dampens the expansion</a:t>
            </a:r>
            <a:r>
              <a:rPr lang="en-US" sz="2400" dirty="0" smtClean="0">
                <a:solidFill>
                  <a:prstClr val="black"/>
                </a:solidFill>
                <a:latin typeface="+mj-lt"/>
                <a:ea typeface="Calibri"/>
                <a:cs typeface="Times New Roman"/>
              </a:rPr>
              <a:t>.</a:t>
            </a:r>
            <a:r>
              <a:rPr lang="en-US" sz="2400" b="1" dirty="0">
                <a:solidFill>
                  <a:prstClr val="black"/>
                </a:solidFill>
                <a:latin typeface="+mj-lt"/>
                <a:ea typeface="Calibri"/>
                <a:cs typeface="Times New Roman"/>
              </a:rPr>
              <a:t> </a:t>
            </a:r>
            <a:endParaRPr lang="tr-TR" sz="2400" b="1" dirty="0" smtClean="0">
              <a:solidFill>
                <a:prstClr val="black"/>
              </a:solidFill>
              <a:latin typeface="+mj-lt"/>
              <a:ea typeface="Calibri"/>
              <a:cs typeface="Times New Roman"/>
            </a:endParaRPr>
          </a:p>
          <a:p>
            <a:pPr lvl="0" algn="just">
              <a:lnSpc>
                <a:spcPct val="150000"/>
              </a:lnSpc>
              <a:spcAft>
                <a:spcPts val="0"/>
              </a:spcAft>
            </a:pPr>
            <a:r>
              <a:rPr lang="en-US" sz="2400" b="1" dirty="0" smtClean="0">
                <a:solidFill>
                  <a:prstClr val="black"/>
                </a:solidFill>
                <a:latin typeface="+mj-lt"/>
                <a:ea typeface="Calibri"/>
                <a:cs typeface="Times New Roman"/>
              </a:rPr>
              <a:t>4</a:t>
            </a:r>
            <a:r>
              <a:rPr lang="en-US" sz="2400" b="1" dirty="0">
                <a:solidFill>
                  <a:prstClr val="black"/>
                </a:solidFill>
                <a:latin typeface="+mj-lt"/>
                <a:ea typeface="Calibri"/>
                <a:cs typeface="Times New Roman"/>
              </a:rPr>
              <a:t>. </a:t>
            </a:r>
            <a:r>
              <a:rPr lang="en-US" sz="2400" dirty="0">
                <a:solidFill>
                  <a:prstClr val="black"/>
                </a:solidFill>
                <a:latin typeface="+mj-lt"/>
                <a:ea typeface="Calibri"/>
                <a:cs typeface="Times New Roman"/>
              </a:rPr>
              <a:t>Fiscal policy is more effective the smaller the induced changes in interest rates and the smaller the response of investment to these interest rate changes.</a:t>
            </a:r>
            <a:endParaRPr lang="tr-TR" sz="2400" dirty="0">
              <a:solidFill>
                <a:prstClr val="black"/>
              </a:solidFill>
              <a:latin typeface="+mj-lt"/>
              <a:ea typeface="Calibri"/>
              <a:cs typeface="Times New Roman"/>
            </a:endParaRPr>
          </a:p>
          <a:p>
            <a:pPr lvl="0" algn="just">
              <a:lnSpc>
                <a:spcPct val="150000"/>
              </a:lnSpc>
              <a:spcAft>
                <a:spcPts val="0"/>
              </a:spcAft>
            </a:pPr>
            <a:endParaRPr lang="tr-TR" sz="2200" dirty="0">
              <a:solidFill>
                <a:prstClr val="black"/>
              </a:solidFill>
              <a:latin typeface="Calibri"/>
              <a:ea typeface="Calibri"/>
              <a:cs typeface="Times New Roman"/>
            </a:endParaRPr>
          </a:p>
        </p:txBody>
      </p:sp>
    </p:spTree>
    <p:extLst>
      <p:ext uri="{BB962C8B-B14F-4D97-AF65-F5344CB8AC3E}">
        <p14:creationId xmlns:p14="http://schemas.microsoft.com/office/powerpoint/2010/main" val="4263557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8454" y="758868"/>
            <a:ext cx="8400082" cy="5021055"/>
          </a:xfrm>
          <a:prstGeom prst="rect">
            <a:avLst/>
          </a:prstGeom>
        </p:spPr>
        <p:txBody>
          <a:bodyPr wrap="square">
            <a:spAutoFit/>
          </a:bodyPr>
          <a:lstStyle/>
          <a:p>
            <a:pPr lvl="0" algn="just">
              <a:lnSpc>
                <a:spcPct val="150000"/>
              </a:lnSpc>
              <a:spcAft>
                <a:spcPts val="0"/>
              </a:spcAft>
            </a:pPr>
            <a:r>
              <a:rPr lang="en-US" sz="2400" b="1" dirty="0" smtClean="0">
                <a:effectLst/>
                <a:latin typeface="+mj-lt"/>
                <a:ea typeface="Calibri"/>
                <a:cs typeface="Times New Roman"/>
              </a:rPr>
              <a:t>5. </a:t>
            </a:r>
            <a:r>
              <a:rPr lang="en-US" sz="2400" dirty="0" smtClean="0">
                <a:effectLst/>
                <a:latin typeface="+mj-lt"/>
                <a:ea typeface="Calibri"/>
                <a:cs typeface="Times New Roman"/>
              </a:rPr>
              <a:t>The two extreme cases, the liquidity trap and the classical case, are useful to show what determines the magnitude of monetary and fiscal policy multipliers. In the liquidity trap, monetary policy has no effect on the economy, whereas fiscal policy has its full multiplier effect on output and no effect on interest rates. In the classical case, changes in the money stock change income, but fiscal policy has no effect on income—it affects only the interest rate. In this case, there is complete crowding out of private spending by government spending.</a:t>
            </a:r>
            <a:r>
              <a:rPr lang="en-US" sz="2400" b="1" dirty="0">
                <a:solidFill>
                  <a:prstClr val="black"/>
                </a:solidFill>
                <a:latin typeface="+mj-lt"/>
                <a:ea typeface="Calibri"/>
                <a:cs typeface="Times New Roman"/>
              </a:rPr>
              <a:t> </a:t>
            </a:r>
            <a:endParaRPr lang="tr-TR" sz="2400" b="1" dirty="0" smtClean="0">
              <a:solidFill>
                <a:prstClr val="black"/>
              </a:solidFill>
              <a:latin typeface="+mj-lt"/>
              <a:ea typeface="Calibri"/>
              <a:cs typeface="Times New Roman"/>
            </a:endParaRPr>
          </a:p>
        </p:txBody>
      </p:sp>
    </p:spTree>
    <p:extLst>
      <p:ext uri="{BB962C8B-B14F-4D97-AF65-F5344CB8AC3E}">
        <p14:creationId xmlns:p14="http://schemas.microsoft.com/office/powerpoint/2010/main" val="2348962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26941" y="1605424"/>
            <a:ext cx="7966129" cy="2249142"/>
          </a:xfrm>
          <a:prstGeom prst="rect">
            <a:avLst/>
          </a:prstGeom>
        </p:spPr>
        <p:txBody>
          <a:bodyPr wrap="square">
            <a:spAutoFit/>
          </a:bodyPr>
          <a:lstStyle/>
          <a:p>
            <a:pPr lvl="0" algn="just">
              <a:lnSpc>
                <a:spcPct val="150000"/>
              </a:lnSpc>
              <a:spcAft>
                <a:spcPts val="0"/>
              </a:spcAft>
            </a:pPr>
            <a:r>
              <a:rPr lang="en-US" sz="2400" b="1" dirty="0">
                <a:solidFill>
                  <a:prstClr val="black"/>
                </a:solidFill>
                <a:latin typeface="+mj-lt"/>
                <a:ea typeface="Calibri"/>
                <a:cs typeface="Times New Roman"/>
              </a:rPr>
              <a:t>6. </a:t>
            </a:r>
            <a:r>
              <a:rPr lang="en-US" sz="2400" dirty="0">
                <a:solidFill>
                  <a:prstClr val="black"/>
                </a:solidFill>
                <a:latin typeface="+mj-lt"/>
                <a:ea typeface="Calibri"/>
                <a:cs typeface="Times New Roman"/>
              </a:rPr>
              <a:t>A fiscal expansion, because it leads to higher interest rates, displaces, or crowds out, some private investment. The extent of crowding out is a sensitive issue in assessing the usefulness and desirability of fiscal policy as a tool of stabilization policy.</a:t>
            </a:r>
            <a:endParaRPr lang="tr-TR" sz="2400" dirty="0">
              <a:solidFill>
                <a:prstClr val="black"/>
              </a:solidFill>
              <a:latin typeface="+mj-lt"/>
              <a:ea typeface="Calibri"/>
              <a:cs typeface="Times New Roman"/>
            </a:endParaRPr>
          </a:p>
        </p:txBody>
      </p:sp>
    </p:spTree>
    <p:extLst>
      <p:ext uri="{BB962C8B-B14F-4D97-AF65-F5344CB8AC3E}">
        <p14:creationId xmlns:p14="http://schemas.microsoft.com/office/powerpoint/2010/main" val="1068168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7457" y="1100548"/>
            <a:ext cx="8307091" cy="3359061"/>
          </a:xfrm>
          <a:prstGeom prst="rect">
            <a:avLst/>
          </a:prstGeom>
        </p:spPr>
        <p:txBody>
          <a:bodyPr wrap="square">
            <a:spAutoFit/>
          </a:bodyPr>
          <a:lstStyle/>
          <a:p>
            <a:pPr algn="just">
              <a:lnSpc>
                <a:spcPct val="150000"/>
              </a:lnSpc>
              <a:spcAft>
                <a:spcPts val="0"/>
              </a:spcAft>
            </a:pPr>
            <a:r>
              <a:rPr lang="en-US" sz="2400" b="1" dirty="0" smtClean="0">
                <a:effectLst/>
                <a:latin typeface="+mj-lt"/>
                <a:ea typeface="Calibri"/>
                <a:cs typeface="Times New Roman"/>
              </a:rPr>
              <a:t>7. </a:t>
            </a:r>
            <a:r>
              <a:rPr lang="en-US" sz="2400" dirty="0" smtClean="0">
                <a:effectLst/>
                <a:latin typeface="+mj-lt"/>
                <a:ea typeface="Calibri"/>
                <a:cs typeface="Times New Roman"/>
              </a:rPr>
              <a:t>The question of the monetary-fiscal policy mix arises because expansionary monetary policy reduces the interest rate while expansionary fiscal policy increases the interest rate. Accordingly, expansionary fiscal policy increases output while reducing the level of investment; expansionary monetary policy increases output and the level of investment</a:t>
            </a:r>
            <a:r>
              <a:rPr lang="en-US" sz="2400" dirty="0" smtClean="0">
                <a:effectLst/>
                <a:latin typeface="+mj-lt"/>
                <a:ea typeface="Calibri"/>
                <a:cs typeface="Times New Roman"/>
              </a:rPr>
              <a:t>.</a:t>
            </a:r>
            <a:endParaRPr lang="tr-TR" sz="2400" dirty="0" smtClean="0">
              <a:effectLst/>
              <a:latin typeface="+mj-lt"/>
              <a:ea typeface="Calibri"/>
              <a:cs typeface="Times New Roman"/>
            </a:endParaRPr>
          </a:p>
        </p:txBody>
      </p:sp>
    </p:spTree>
    <p:extLst>
      <p:ext uri="{BB962C8B-B14F-4D97-AF65-F5344CB8AC3E}">
        <p14:creationId xmlns:p14="http://schemas.microsoft.com/office/powerpoint/2010/main" val="2217149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5945" y="1859340"/>
            <a:ext cx="8214101" cy="2251065"/>
          </a:xfrm>
          <a:prstGeom prst="rect">
            <a:avLst/>
          </a:prstGeom>
        </p:spPr>
        <p:txBody>
          <a:bodyPr wrap="square">
            <a:spAutoFit/>
          </a:bodyPr>
          <a:lstStyle/>
          <a:p>
            <a:pPr lvl="0" algn="just">
              <a:lnSpc>
                <a:spcPct val="150000"/>
              </a:lnSpc>
              <a:spcAft>
                <a:spcPts val="0"/>
              </a:spcAft>
            </a:pPr>
            <a:r>
              <a:rPr lang="en-US" sz="2400" b="1" dirty="0">
                <a:solidFill>
                  <a:prstClr val="black"/>
                </a:solidFill>
                <a:latin typeface="+mj-lt"/>
                <a:ea typeface="Calibri"/>
                <a:cs typeface="Times New Roman"/>
              </a:rPr>
              <a:t>8. </a:t>
            </a:r>
            <a:r>
              <a:rPr lang="en-US" sz="2400" dirty="0">
                <a:solidFill>
                  <a:prstClr val="black"/>
                </a:solidFill>
                <a:latin typeface="+mj-lt"/>
                <a:ea typeface="Calibri"/>
                <a:cs typeface="Times New Roman"/>
              </a:rPr>
              <a:t>Governments have to choose the mix in accordance with their objectives for economic growth, or increasing consumption, or from the viewpoint of their beliefs about the desirable size of the government.</a:t>
            </a:r>
            <a:endParaRPr lang="tr-TR" sz="2400" dirty="0">
              <a:solidFill>
                <a:prstClr val="black"/>
              </a:solidFill>
              <a:latin typeface="+mj-lt"/>
              <a:ea typeface="Calibri"/>
              <a:cs typeface="Times New Roman"/>
            </a:endParaRPr>
          </a:p>
        </p:txBody>
      </p:sp>
    </p:spTree>
    <p:extLst>
      <p:ext uri="{BB962C8B-B14F-4D97-AF65-F5344CB8AC3E}">
        <p14:creationId xmlns:p14="http://schemas.microsoft.com/office/powerpoint/2010/main" val="321788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5945" y="1443841"/>
            <a:ext cx="8214101" cy="2862322"/>
          </a:xfrm>
          <a:prstGeom prst="rect">
            <a:avLst/>
          </a:prstGeom>
        </p:spPr>
        <p:txBody>
          <a:bodyPr wrap="square">
            <a:spAutoFit/>
          </a:bodyPr>
          <a:lstStyle/>
          <a:p>
            <a:pPr lvl="0" indent="457200" algn="just">
              <a:lnSpc>
                <a:spcPct val="150000"/>
              </a:lnSpc>
              <a:spcAft>
                <a:spcPts val="0"/>
              </a:spcAft>
            </a:pPr>
            <a:r>
              <a:rPr lang="en-US" sz="2400" b="1" i="1" dirty="0">
                <a:solidFill>
                  <a:prstClr val="black"/>
                </a:solidFill>
                <a:latin typeface="Calibri"/>
                <a:ea typeface="Calibri"/>
                <a:cs typeface="Times New Roman"/>
              </a:rPr>
              <a:t>Expansionary fiscal policy </a:t>
            </a:r>
            <a:r>
              <a:rPr lang="en-US" sz="2400" dirty="0">
                <a:solidFill>
                  <a:prstClr val="black"/>
                </a:solidFill>
                <a:latin typeface="Calibri"/>
                <a:ea typeface="Calibri"/>
                <a:cs typeface="Times New Roman"/>
              </a:rPr>
              <a:t>moves the </a:t>
            </a:r>
            <a:r>
              <a:rPr lang="en-US" sz="2400" i="1" dirty="0">
                <a:solidFill>
                  <a:prstClr val="black"/>
                </a:solidFill>
                <a:latin typeface="Calibri"/>
                <a:ea typeface="Calibri"/>
                <a:cs typeface="Times New Roman"/>
              </a:rPr>
              <a:t>IS </a:t>
            </a:r>
            <a:r>
              <a:rPr lang="en-US" sz="2400" dirty="0">
                <a:solidFill>
                  <a:prstClr val="black"/>
                </a:solidFill>
                <a:latin typeface="Calibri"/>
                <a:ea typeface="Calibri"/>
                <a:cs typeface="Times New Roman"/>
              </a:rPr>
              <a:t>curve to the right, raising both income and interest rates. </a:t>
            </a:r>
            <a:endParaRPr lang="tr-TR" sz="2400" dirty="0" smtClean="0">
              <a:solidFill>
                <a:prstClr val="black"/>
              </a:solidFill>
              <a:latin typeface="Calibri"/>
              <a:ea typeface="Calibri"/>
              <a:cs typeface="Times New Roman"/>
            </a:endParaRPr>
          </a:p>
          <a:p>
            <a:pPr lvl="0" indent="457200" algn="just">
              <a:lnSpc>
                <a:spcPct val="150000"/>
              </a:lnSpc>
              <a:spcAft>
                <a:spcPts val="0"/>
              </a:spcAft>
            </a:pPr>
            <a:endParaRPr lang="tr-TR" sz="2400" dirty="0">
              <a:solidFill>
                <a:prstClr val="black"/>
              </a:solidFill>
              <a:latin typeface="Calibri"/>
              <a:ea typeface="Calibri"/>
              <a:cs typeface="Times New Roman"/>
            </a:endParaRPr>
          </a:p>
          <a:p>
            <a:pPr lvl="0" indent="457200" algn="just">
              <a:lnSpc>
                <a:spcPct val="150000"/>
              </a:lnSpc>
              <a:spcAft>
                <a:spcPts val="0"/>
              </a:spcAft>
            </a:pPr>
            <a:r>
              <a:rPr lang="en-US" sz="2400" b="1" i="1" dirty="0" err="1" smtClean="0">
                <a:solidFill>
                  <a:prstClr val="black"/>
                </a:solidFill>
                <a:latin typeface="Calibri"/>
                <a:ea typeface="Calibri"/>
                <a:cs typeface="Times New Roman"/>
              </a:rPr>
              <a:t>Contractionary</a:t>
            </a:r>
            <a:r>
              <a:rPr lang="en-US" sz="2400" b="1" i="1" dirty="0" smtClean="0">
                <a:solidFill>
                  <a:prstClr val="black"/>
                </a:solidFill>
                <a:latin typeface="Calibri"/>
                <a:ea typeface="Calibri"/>
                <a:cs typeface="Times New Roman"/>
              </a:rPr>
              <a:t> </a:t>
            </a:r>
            <a:r>
              <a:rPr lang="en-US" sz="2400" b="1" i="1" dirty="0">
                <a:solidFill>
                  <a:prstClr val="black"/>
                </a:solidFill>
                <a:latin typeface="Calibri"/>
                <a:ea typeface="Calibri"/>
                <a:cs typeface="Times New Roman"/>
              </a:rPr>
              <a:t>fiscal policy </a:t>
            </a:r>
            <a:r>
              <a:rPr lang="en-US" sz="2400" dirty="0">
                <a:solidFill>
                  <a:prstClr val="black"/>
                </a:solidFill>
                <a:latin typeface="Calibri"/>
                <a:ea typeface="Calibri"/>
                <a:cs typeface="Times New Roman"/>
              </a:rPr>
              <a:t>moves the </a:t>
            </a:r>
            <a:r>
              <a:rPr lang="en-US" sz="2400" i="1" dirty="0">
                <a:solidFill>
                  <a:prstClr val="black"/>
                </a:solidFill>
                <a:latin typeface="Calibri"/>
                <a:ea typeface="Calibri"/>
                <a:cs typeface="Times New Roman"/>
              </a:rPr>
              <a:t>IS </a:t>
            </a:r>
            <a:r>
              <a:rPr lang="en-US" sz="2400" dirty="0">
                <a:solidFill>
                  <a:prstClr val="black"/>
                </a:solidFill>
                <a:latin typeface="Calibri"/>
                <a:ea typeface="Calibri"/>
                <a:cs typeface="Times New Roman"/>
              </a:rPr>
              <a:t>curve to the left, lowering both income and interest rates.</a:t>
            </a:r>
            <a:endParaRPr lang="tr-TR" sz="2400" dirty="0">
              <a:solidFill>
                <a:prstClr val="black"/>
              </a:solidFill>
              <a:latin typeface="Calibri"/>
              <a:ea typeface="Calibri"/>
              <a:cs typeface="Times New Roman"/>
            </a:endParaRPr>
          </a:p>
        </p:txBody>
      </p:sp>
    </p:spTree>
    <p:extLst>
      <p:ext uri="{BB962C8B-B14F-4D97-AF65-F5344CB8AC3E}">
        <p14:creationId xmlns:p14="http://schemas.microsoft.com/office/powerpoint/2010/main" val="184325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852406" y="661260"/>
            <a:ext cx="7594169" cy="5762788"/>
          </a:xfrm>
          <a:solidFill>
            <a:schemeClr val="bg1">
              <a:alpha val="78038"/>
            </a:schemeClr>
          </a:solidFill>
        </p:spPr>
        <p:txBody>
          <a:bodyPr/>
          <a:lstStyle/>
          <a:p>
            <a:pPr lvl="1" eaLnBrk="1" hangingPunct="1"/>
            <a:r>
              <a:rPr lang="en-US" altLang="en-US" dirty="0" smtClean="0"/>
              <a:t>Fiscal policy has its initial impact in the goods market</a:t>
            </a:r>
          </a:p>
          <a:p>
            <a:pPr lvl="1" eaLnBrk="1" hangingPunct="1"/>
            <a:r>
              <a:rPr lang="en-US" altLang="en-US" dirty="0" smtClean="0"/>
              <a:t>Monetary policy has its initial impact mainly in the assets markets</a:t>
            </a:r>
          </a:p>
          <a:p>
            <a:pPr lvl="1" eaLnBrk="1" hangingPunct="1">
              <a:buFont typeface="Symbol" pitchFamily="18" charset="2"/>
              <a:buChar char="®"/>
            </a:pPr>
            <a:r>
              <a:rPr lang="en-US" altLang="en-US" dirty="0" smtClean="0">
                <a:sym typeface="Symbol" pitchFamily="18" charset="2"/>
              </a:rPr>
              <a:t>Because the goods and assets markets are interconnected, both fiscal and monetary policies have effects on both the level of output and interest rates</a:t>
            </a:r>
          </a:p>
          <a:p>
            <a:pPr lvl="1" eaLnBrk="1" hangingPunct="1">
              <a:buFont typeface="Symbol" pitchFamily="18" charset="2"/>
              <a:buChar char="®"/>
            </a:pPr>
            <a:r>
              <a:rPr lang="en-US" altLang="en-US" dirty="0" smtClean="0"/>
              <a:t>Expansionary/</a:t>
            </a:r>
            <a:r>
              <a:rPr lang="en-US" altLang="en-US" dirty="0" err="1" smtClean="0"/>
              <a:t>contractionary</a:t>
            </a:r>
            <a:r>
              <a:rPr lang="en-US" altLang="en-US" dirty="0" smtClean="0"/>
              <a:t> monetary policy moves the LM curve to the right/left</a:t>
            </a:r>
          </a:p>
          <a:p>
            <a:pPr lvl="1" eaLnBrk="1" hangingPunct="1">
              <a:buFont typeface="Symbol" pitchFamily="18" charset="2"/>
              <a:buChar char="®"/>
            </a:pPr>
            <a:r>
              <a:rPr lang="en-US" altLang="en-US" dirty="0" smtClean="0"/>
              <a:t>Expansionary/</a:t>
            </a:r>
            <a:r>
              <a:rPr lang="en-US" altLang="en-US" dirty="0" err="1" smtClean="0"/>
              <a:t>contractionary</a:t>
            </a:r>
            <a:r>
              <a:rPr lang="en-US" altLang="en-US" dirty="0" smtClean="0"/>
              <a:t> fiscal policy moves the IS curve to the right/left</a:t>
            </a:r>
          </a:p>
        </p:txBody>
      </p:sp>
      <p:sp>
        <p:nvSpPr>
          <p:cNvPr id="2" name="Dikdörtgen 1"/>
          <p:cNvSpPr/>
          <p:nvPr/>
        </p:nvSpPr>
        <p:spPr>
          <a:xfrm>
            <a:off x="409603" y="206666"/>
            <a:ext cx="1056700" cy="369332"/>
          </a:xfrm>
          <a:prstGeom prst="rect">
            <a:avLst/>
          </a:prstGeom>
        </p:spPr>
        <p:txBody>
          <a:bodyPr wrap="none">
            <a:spAutoFit/>
          </a:bodyPr>
          <a:lstStyle/>
          <a:p>
            <a:r>
              <a:rPr lang="tr-TR" altLang="en-US" b="1" dirty="0" smtClean="0"/>
              <a:t>NOTES:</a:t>
            </a:r>
            <a:endParaRPr lang="tr-TR" b="1" dirty="0"/>
          </a:p>
        </p:txBody>
      </p:sp>
      <p:cxnSp>
        <p:nvCxnSpPr>
          <p:cNvPr id="5" name="Düz Bağlayıcı 4"/>
          <p:cNvCxnSpPr/>
          <p:nvPr/>
        </p:nvCxnSpPr>
        <p:spPr>
          <a:xfrm>
            <a:off x="937953" y="575998"/>
            <a:ext cx="7493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8446576" y="575998"/>
            <a:ext cx="0" cy="5778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937953" y="575998"/>
            <a:ext cx="0" cy="5778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937953" y="6354305"/>
            <a:ext cx="74931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4949" y="771769"/>
            <a:ext cx="8322590" cy="3416320"/>
          </a:xfrm>
          <a:prstGeom prst="rect">
            <a:avLst/>
          </a:prstGeom>
        </p:spPr>
        <p:txBody>
          <a:bodyPr wrap="square">
            <a:spAutoFit/>
          </a:bodyPr>
          <a:lstStyle/>
          <a:p>
            <a:pPr indent="457200" algn="just">
              <a:lnSpc>
                <a:spcPct val="150000"/>
              </a:lnSpc>
              <a:spcAft>
                <a:spcPts val="0"/>
              </a:spcAft>
            </a:pPr>
            <a:r>
              <a:rPr lang="en-US" sz="3200" b="1" dirty="0" smtClean="0">
                <a:effectLst/>
                <a:latin typeface="Times New Roman"/>
                <a:ea typeface="Calibri"/>
                <a:cs typeface="Times New Roman"/>
              </a:rPr>
              <a:t>MONETARY POLICY</a:t>
            </a:r>
            <a:endParaRPr lang="tr-TR" sz="3200" b="1" dirty="0" smtClean="0">
              <a:effectLst/>
              <a:latin typeface="Times New Roman"/>
              <a:ea typeface="Calibri"/>
              <a:cs typeface="Times New Roman"/>
            </a:endParaRPr>
          </a:p>
          <a:p>
            <a:pPr indent="457200" algn="just">
              <a:lnSpc>
                <a:spcPct val="150000"/>
              </a:lnSpc>
              <a:spcAft>
                <a:spcPts val="0"/>
              </a:spcAft>
            </a:pPr>
            <a:endParaRPr lang="tr-TR" sz="1600" dirty="0" smtClean="0">
              <a:effectLst/>
              <a:latin typeface="Calibri"/>
              <a:ea typeface="Calibri"/>
              <a:cs typeface="Times New Roman"/>
            </a:endParaRPr>
          </a:p>
          <a:p>
            <a:pPr indent="457200" algn="just">
              <a:lnSpc>
                <a:spcPct val="150000"/>
              </a:lnSpc>
              <a:spcAft>
                <a:spcPts val="0"/>
              </a:spcAft>
            </a:pPr>
            <a:r>
              <a:rPr lang="en-US" sz="2400" dirty="0" smtClean="0">
                <a:effectLst/>
                <a:latin typeface="Times New Roman"/>
                <a:ea typeface="Calibri"/>
                <a:cs typeface="Times New Roman"/>
              </a:rPr>
              <a:t>In Chapter </a:t>
            </a:r>
            <a:r>
              <a:rPr lang="tr-TR" sz="2400" dirty="0">
                <a:latin typeface="Times New Roman"/>
                <a:ea typeface="Calibri"/>
                <a:cs typeface="Times New Roman"/>
              </a:rPr>
              <a:t>4</a:t>
            </a:r>
            <a:r>
              <a:rPr lang="en-US" sz="2400" dirty="0" smtClean="0">
                <a:effectLst/>
                <a:latin typeface="Times New Roman"/>
                <a:ea typeface="Calibri"/>
                <a:cs typeface="Times New Roman"/>
              </a:rPr>
              <a:t>, we showed how an increase in the quantity of money affects the economy,</a:t>
            </a:r>
            <a:r>
              <a:rPr lang="tr-TR" sz="2400" dirty="0" smtClean="0">
                <a:effectLst/>
                <a:latin typeface="Times New Roman"/>
                <a:ea typeface="Calibri"/>
                <a:cs typeface="Times New Roman"/>
              </a:rPr>
              <a:t> </a:t>
            </a:r>
            <a:r>
              <a:rPr lang="en-US" sz="2400" dirty="0" smtClean="0">
                <a:effectLst/>
                <a:latin typeface="Times New Roman"/>
                <a:ea typeface="Calibri"/>
                <a:cs typeface="Times New Roman"/>
              </a:rPr>
              <a:t>increasing the level of output by reducing interest rates. The </a:t>
            </a:r>
            <a:r>
              <a:rPr lang="tr-TR" sz="2400" dirty="0" smtClean="0">
                <a:effectLst/>
                <a:latin typeface="Times New Roman"/>
                <a:ea typeface="Calibri"/>
                <a:cs typeface="Times New Roman"/>
              </a:rPr>
              <a:t>CB</a:t>
            </a:r>
            <a:r>
              <a:rPr lang="en-US" sz="2400" dirty="0" smtClean="0">
                <a:effectLst/>
                <a:latin typeface="Times New Roman"/>
                <a:ea typeface="Calibri"/>
                <a:cs typeface="Times New Roman"/>
              </a:rPr>
              <a:t> conducts monetary policy mainly through </a:t>
            </a:r>
            <a:r>
              <a:rPr lang="en-US" sz="2400" i="1" dirty="0" smtClean="0">
                <a:effectLst/>
                <a:latin typeface="Times New Roman"/>
                <a:ea typeface="Calibri"/>
                <a:cs typeface="Times New Roman"/>
              </a:rPr>
              <a:t>open market operations. </a:t>
            </a:r>
            <a:r>
              <a:rPr lang="en-US" sz="2400" dirty="0" smtClean="0">
                <a:effectLst/>
                <a:latin typeface="Times New Roman"/>
                <a:ea typeface="Calibri"/>
                <a:cs typeface="Times New Roman"/>
              </a:rPr>
              <a:t> </a:t>
            </a:r>
            <a:endParaRPr lang="tr-TR" sz="2400" dirty="0" smtClean="0">
              <a:effectLst/>
              <a:latin typeface="Times New Roman"/>
              <a:ea typeface="Calibri"/>
              <a:cs typeface="Times New Roman"/>
            </a:endParaRPr>
          </a:p>
        </p:txBody>
      </p:sp>
    </p:spTree>
    <p:extLst>
      <p:ext uri="{BB962C8B-B14F-4D97-AF65-F5344CB8AC3E}">
        <p14:creationId xmlns:p14="http://schemas.microsoft.com/office/powerpoint/2010/main" val="394638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4433" y="1166843"/>
            <a:ext cx="7997125" cy="2862322"/>
          </a:xfrm>
          <a:prstGeom prst="rect">
            <a:avLst/>
          </a:prstGeom>
        </p:spPr>
        <p:txBody>
          <a:bodyPr wrap="square">
            <a:spAutoFit/>
          </a:bodyPr>
          <a:lstStyle/>
          <a:p>
            <a:pPr lvl="0" indent="457200" algn="just">
              <a:lnSpc>
                <a:spcPct val="150000"/>
              </a:lnSpc>
              <a:spcAft>
                <a:spcPts val="0"/>
              </a:spcAft>
            </a:pPr>
            <a:r>
              <a:rPr lang="en-US" sz="2400" b="1" dirty="0">
                <a:solidFill>
                  <a:prstClr val="black"/>
                </a:solidFill>
                <a:latin typeface="Times New Roman"/>
                <a:ea typeface="Calibri"/>
                <a:cs typeface="Times New Roman"/>
              </a:rPr>
              <a:t>In an open market operation, </a:t>
            </a:r>
            <a:r>
              <a:rPr lang="en-US" sz="2400" dirty="0">
                <a:solidFill>
                  <a:prstClr val="black"/>
                </a:solidFill>
                <a:latin typeface="Times New Roman"/>
                <a:ea typeface="Calibri"/>
                <a:cs typeface="Times New Roman"/>
              </a:rPr>
              <a:t>the </a:t>
            </a:r>
            <a:r>
              <a:rPr lang="tr-TR" sz="2400" dirty="0">
                <a:solidFill>
                  <a:prstClr val="black"/>
                </a:solidFill>
                <a:latin typeface="Times New Roman"/>
                <a:ea typeface="Calibri"/>
                <a:cs typeface="Times New Roman"/>
              </a:rPr>
              <a:t>CB </a:t>
            </a:r>
            <a:r>
              <a:rPr lang="en-US" sz="2400" dirty="0">
                <a:solidFill>
                  <a:prstClr val="black"/>
                </a:solidFill>
                <a:latin typeface="Times New Roman"/>
                <a:ea typeface="Calibri"/>
                <a:cs typeface="Times New Roman"/>
              </a:rPr>
              <a:t>buys bonds (or sometimes other assets) in exchange for money, thus increasing the stock of money, or it sells bonds in exchange for money paid by the purchasers of the bonds, thus reducing the money stock.</a:t>
            </a:r>
            <a:endParaRPr lang="tr-TR" sz="2400" dirty="0">
              <a:solidFill>
                <a:prstClr val="black"/>
              </a:solidFill>
              <a:latin typeface="Calibri"/>
              <a:ea typeface="Calibri"/>
              <a:cs typeface="Times New Roman"/>
            </a:endParaRPr>
          </a:p>
        </p:txBody>
      </p:sp>
    </p:spTree>
    <p:extLst>
      <p:ext uri="{BB962C8B-B14F-4D97-AF65-F5344CB8AC3E}">
        <p14:creationId xmlns:p14="http://schemas.microsoft.com/office/powerpoint/2010/main" val="3647182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1373</TotalTime>
  <Words>3254</Words>
  <Application>Microsoft Office PowerPoint</Application>
  <PresentationFormat>Ekran Gösterisi (4:3)</PresentationFormat>
  <Paragraphs>229</Paragraphs>
  <Slides>57</Slides>
  <Notes>14</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Katıştırılmış OLE Hizmet Programları</vt:lpstr>
      </vt:variant>
      <vt:variant>
        <vt:i4>1</vt:i4>
      </vt:variant>
      <vt:variant>
        <vt:lpstr>Slayt Başlıkları</vt:lpstr>
      </vt:variant>
      <vt:variant>
        <vt:i4>57</vt:i4>
      </vt:variant>
    </vt:vector>
  </HeadingPairs>
  <TitlesOfParts>
    <vt:vector size="64" baseType="lpstr">
      <vt:lpstr>Arial</vt:lpstr>
      <vt:lpstr>Symbol</vt:lpstr>
      <vt:lpstr>Calibri</vt:lpstr>
      <vt:lpstr>Times New Roman</vt:lpstr>
      <vt:lpstr>Book Antiqua</vt:lpstr>
      <vt:lpstr>1_Ofis Teması</vt:lpstr>
      <vt:lpstr>Equation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Monetary Policy</vt:lpstr>
      <vt:lpstr>Monetary Policy</vt:lpstr>
      <vt:lpstr>PowerPoint Sunusu</vt:lpstr>
      <vt:lpstr>PowerPoint Sunusu</vt:lpstr>
      <vt:lpstr>PowerPoint Sunusu</vt:lpstr>
      <vt:lpstr>Transmission Mechanism</vt:lpstr>
      <vt:lpstr>PowerPoint Sunusu</vt:lpstr>
      <vt:lpstr>PowerPoint Sunusu</vt:lpstr>
      <vt:lpstr>The Liquidity Trap</vt:lpstr>
      <vt:lpstr>PowerPoint Sunusu</vt:lpstr>
      <vt:lpstr>The Classical Case</vt:lpstr>
      <vt:lpstr>PowerPoint Sunusu</vt:lpstr>
      <vt:lpstr>PowerPoint Sunusu</vt:lpstr>
      <vt:lpstr>Fiscal Policy and Crowding Out</vt:lpstr>
      <vt:lpstr>PowerPoint Sunusu</vt:lpstr>
      <vt:lpstr>PowerPoint Sunusu</vt:lpstr>
      <vt:lpstr>Fiscal Policy and Crowding Out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The Composition of Output  and the Policy Mix</vt:lpstr>
      <vt:lpstr>PowerPoint Sunusu</vt:lpstr>
      <vt:lpstr>PowerPoint Sunusu</vt:lpstr>
      <vt:lpstr>PowerPoint Sunusu</vt:lpstr>
      <vt:lpstr>PowerPoint Sunusu</vt:lpstr>
      <vt:lpstr>PowerPoint Sunusu</vt:lpstr>
      <vt:lpstr>PowerPoint Sunusu</vt:lpstr>
      <vt:lpstr>PowerPoint Sunusu</vt:lpstr>
      <vt:lpstr>PowerPoint Sunusu</vt:lpstr>
      <vt:lpstr>The Composition of Output  and the Policy Mix</vt:lpstr>
      <vt:lpstr>The Composition of Output  and the Policy Mix</vt:lpstr>
      <vt:lpstr>PowerPoint Sunusu</vt:lpstr>
      <vt:lpstr>PowerPoint Sunusu</vt:lpstr>
      <vt:lpstr>PowerPoint Sunusu</vt:lpstr>
      <vt:lpstr>PowerPoint Sunusu</vt:lpstr>
      <vt:lpstr>PowerPoint Sunusu</vt:lpstr>
      <vt:lpstr>PowerPoint Sunusu</vt:lpstr>
      <vt:lpstr>PowerPoint Sunusu</vt:lpstr>
    </vt:vector>
  </TitlesOfParts>
  <Company>MHHE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Dornbusch</dc:creator>
  <cp:lastModifiedBy>Lenovo</cp:lastModifiedBy>
  <cp:revision>111</cp:revision>
  <dcterms:created xsi:type="dcterms:W3CDTF">2003-07-23T11:41:16Z</dcterms:created>
  <dcterms:modified xsi:type="dcterms:W3CDTF">2021-02-27T19:38:34Z</dcterms:modified>
</cp:coreProperties>
</file>